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fntdata" ContentType="application/x-fontdata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12-->
<p:presentation xmlns:r="http://schemas.openxmlformats.org/officeDocument/2006/relationships" xmlns:a="http://schemas.openxmlformats.org/drawingml/2006/main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"/>
  </p:notesMasterIdLst>
  <p:sldIdLst>
    <p:sldId id="256" r:id="rId3"/>
    <p:sldId id="295" r:id="rId4"/>
    <p:sldId id="296" r:id="rId5"/>
    <p:sldId id="257" r:id="rId6"/>
    <p:sldId id="284" r:id="rId7"/>
    <p:sldId id="285" r:id="rId8"/>
    <p:sldId id="292" r:id="rId9"/>
    <p:sldId id="286" r:id="rId10"/>
    <p:sldId id="293" r:id="rId11"/>
    <p:sldId id="294" r:id="rId12"/>
    <p:sldId id="337" r:id="rId13"/>
    <p:sldId id="338" r:id="rId14"/>
    <p:sldId id="336" r:id="rId15"/>
    <p:sldId id="300" r:id="rId16"/>
    <p:sldId id="301" r:id="rId17"/>
    <p:sldId id="306" r:id="rId18"/>
    <p:sldId id="307" r:id="rId19"/>
    <p:sldId id="311" r:id="rId20"/>
    <p:sldId id="308" r:id="rId21"/>
    <p:sldId id="309" r:id="rId22"/>
    <p:sldId id="315" r:id="rId23"/>
    <p:sldId id="310" r:id="rId24"/>
    <p:sldId id="312" r:id="rId25"/>
    <p:sldId id="313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4" r:id="rId34"/>
    <p:sldId id="323" r:id="rId35"/>
    <p:sldId id="326" r:id="rId36"/>
    <p:sldId id="327" r:id="rId37"/>
    <p:sldId id="328" r:id="rId38"/>
    <p:sldId id="329" r:id="rId39"/>
    <p:sldId id="330" r:id="rId40"/>
    <p:sldId id="331" r:id="rId41"/>
    <p:sldId id="333" r:id="rId42"/>
    <p:sldId id="332" r:id="rId43"/>
    <p:sldId id="334" r:id="rId44"/>
    <p:sldId id="335" r:id="rId45"/>
    <p:sldId id="302" r:id="rId46"/>
    <p:sldId id="303" r:id="rId47"/>
    <p:sldId id="304" r:id="rId48"/>
    <p:sldId id="305" r:id="rId49"/>
  </p:sldIdLst>
  <p:sldSz cx="9144000" cy="5143500" type="screen16x9"/>
  <p:notesSz cx="6761163" cy="9942513"/>
  <p:embeddedFontLst>
    <p:embeddedFont>
      <p:font typeface="Aharoni" panose="02010803020104030203" pitchFamily="2" charset="-79"/>
      <p:bold r:id="rId51"/>
    </p:embeddedFont>
    <p:embeddedFont>
      <p:font typeface="Arial Black" panose="020B0A04020102020204" pitchFamily="34" charset="0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ndara" panose="020E0502030303020204" pitchFamily="34" charset="0"/>
      <p:regular r:id="rId57"/>
      <p:bold r:id="rId58"/>
      <p:italic r:id="rId59"/>
      <p:boldItalic r:id="rId60"/>
    </p:embeddedFont>
    <p:embeddedFont>
      <p:font typeface="Chivo" panose="020B0604020202020204" charset="0"/>
      <p:regular r:id="rId61"/>
      <p:bold r:id="rId62"/>
      <p:italic r:id="rId63"/>
      <p:boldItalic r:id="rId64"/>
    </p:embeddedFont>
    <p:embeddedFont>
      <p:font typeface="5" panose="00000000000000000000" charset="-52"/>
      <p:regular r:id="rId65"/>
    </p:embeddedFont>
    <p:embeddedFont>
      <p:font typeface="6" panose="00000000000000000000" charset="-52"/>
      <p:bold r:id="rId66"/>
    </p:embeddedFont>
  </p:embeddedFontLst>
  <p:custDataLst>
    <p:tags r:id="rId50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61139746-484A-4F92-B0BD-B6926064FB0F}">
  <a:tblStyle styleId="{61139746-484A-4F92-B0BD-B6926064FB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lt1">
              <a:alpha val="20000"/>
            </a:schemeClr>
          </a:solidFill>
        </a:fill>
      </a:tcStyle>
    </a:band1H>
    <a:band1V>
      <a:tcStyle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tx1">
              <a:alpha val="20000"/>
            </a:schemeClr>
          </a:solidFill>
        </a:fill>
      </a:tcStyle>
    </a:band1H>
    <a:band1V>
      <a:tcStyle>
        <a:fill>
          <a:solidFill>
            <a:schemeClr val="tx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6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5">
              <a:alpha val="20000"/>
            </a:schemeClr>
          </a:solidFill>
        </a:fill>
      </a:tcStyle>
    </a:band1H>
    <a:band1V>
      <a:tcStyle>
        <a:fill>
          <a:solidFill>
            <a:schemeClr val="accent5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tx1">
              <a:alpha val="20000"/>
            </a:schemeClr>
          </a:solidFill>
        </a:fill>
      </a:tcStyle>
    </a:band1H>
    <a:band1V>
      <a:tcStyle>
        <a:fill>
          <a:solidFill>
            <a:schemeClr val="tx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fill>
          <a:solidFill>
            <a:schemeClr val="accent5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8" autoAdjust="0"/>
  </p:normalViewPr>
  <p:slideViewPr>
    <p:cSldViewPr>
      <p:cViewPr varScale="1">
        <p:scale>
          <a:sx n="148" d="100"/>
          <a:sy n="148" d="100"/>
        </p:scale>
        <p:origin x="4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tags" Target="tags/tag1.xml" /><Relationship Id="rId51" Type="http://schemas.openxmlformats.org/officeDocument/2006/relationships/font" Target="fonts/font1.fntdata" /><Relationship Id="rId52" Type="http://schemas.openxmlformats.org/officeDocument/2006/relationships/font" Target="fonts/font2.fntdata" /><Relationship Id="rId53" Type="http://schemas.openxmlformats.org/officeDocument/2006/relationships/font" Target="fonts/font3.fntdata" /><Relationship Id="rId54" Type="http://schemas.openxmlformats.org/officeDocument/2006/relationships/font" Target="fonts/font4.fntdata" /><Relationship Id="rId55" Type="http://schemas.openxmlformats.org/officeDocument/2006/relationships/font" Target="fonts/font5.fntdata" /><Relationship Id="rId56" Type="http://schemas.openxmlformats.org/officeDocument/2006/relationships/font" Target="fonts/font6.fntdata" /><Relationship Id="rId57" Type="http://schemas.openxmlformats.org/officeDocument/2006/relationships/font" Target="fonts/font7.fntdata" /><Relationship Id="rId58" Type="http://schemas.openxmlformats.org/officeDocument/2006/relationships/font" Target="fonts/font8.fntdata" /><Relationship Id="rId59" Type="http://schemas.openxmlformats.org/officeDocument/2006/relationships/font" Target="fonts/font9.fntdata" /><Relationship Id="rId6" Type="http://schemas.openxmlformats.org/officeDocument/2006/relationships/slide" Target="slides/slide4.xml" /><Relationship Id="rId60" Type="http://schemas.openxmlformats.org/officeDocument/2006/relationships/font" Target="fonts/font10.fntdata" /><Relationship Id="rId61" Type="http://schemas.openxmlformats.org/officeDocument/2006/relationships/font" Target="fonts/font11.fntdata" /><Relationship Id="rId62" Type="http://schemas.openxmlformats.org/officeDocument/2006/relationships/font" Target="fonts/font12.fntdata" /><Relationship Id="rId63" Type="http://schemas.openxmlformats.org/officeDocument/2006/relationships/font" Target="fonts/font13.fntdata" /><Relationship Id="rId64" Type="http://schemas.openxmlformats.org/officeDocument/2006/relationships/font" Target="fonts/font14.fntdata" /><Relationship Id="rId65" Type="http://schemas.openxmlformats.org/officeDocument/2006/relationships/font" Target="fonts/font15.fntdata" /><Relationship Id="rId66" Type="http://schemas.openxmlformats.org/officeDocument/2006/relationships/font" Target="fonts/font16.fntdata" /><Relationship Id="rId67" Type="http://schemas.openxmlformats.org/officeDocument/2006/relationships/presProps" Target="presProps.xml" /><Relationship Id="rId68" Type="http://schemas.openxmlformats.org/officeDocument/2006/relationships/viewProps" Target="viewProps.xml" /><Relationship Id="rId69" Type="http://schemas.openxmlformats.org/officeDocument/2006/relationships/theme" Target="theme/theme1.xml" /><Relationship Id="rId7" Type="http://schemas.openxmlformats.org/officeDocument/2006/relationships/slide" Target="slides/slide5.xml" /><Relationship Id="rId70" Type="http://schemas.openxmlformats.org/officeDocument/2006/relationships/tableStyles" Target="tableStyles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openxmlformats.org/officeDocument/2006/relationships/chartUserShapes" Target="../drawings/drawing1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openxmlformats.org/officeDocument/2006/relationships/chartUserShapes" Target="../drawings/drawing2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openxmlformats.org/officeDocument/2006/relationships/chartUserShapes" Target="../drawings/drawing3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plotArea>
      <c:layout>
        <c:manualLayout>
          <c:layoutTarget val="inner"/>
          <c:xMode val="edge"/>
          <c:yMode val="edge"/>
          <c:x val="0.4282144606113434"/>
          <c:y val="0.1312670111656189"/>
          <c:w val="0.5644059181213379"/>
          <c:h val="0.80623316764831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invertIfNegative val="1"/>
            <c:explosion val="8"/>
            <c:spPr>
              <a:solidFill>
                <a:srgbClr val="79C1D5"/>
              </a:solidFill>
            </c:spPr>
            <c:extLst>
              <c:ext xmlns:c16="http://schemas.microsoft.com/office/drawing/2014/chart" uri="{C3380CC4-5D6E-409C-BE32-E72D297353CC}">
                <c16:uniqueId val="{00000001-BA6E-4285-B4A2-447D85E5CD47}"/>
              </c:ext>
            </c:extLst>
          </c:dPt>
          <c:dPt>
            <c:idx val="1"/>
            <c:invertIfNegative val="1"/>
            <c:spPr>
              <a:solidFill>
                <a:srgbClr val="81CBC9"/>
              </a:solidFill>
            </c:spPr>
            <c:extLst>
              <c:ext xmlns:c16="http://schemas.microsoft.com/office/drawing/2014/chart" uri="{C3380CC4-5D6E-409C-BE32-E72D297353CC}">
                <c16:uniqueId val="{00000003-BA6E-4285-B4A2-447D85E5CD47}"/>
              </c:ext>
            </c:extLst>
          </c:dPt>
          <c:dPt>
            <c:idx val="2"/>
            <c:invertIfNegative val="1"/>
            <c:spPr>
              <a:solidFill>
                <a:srgbClr val="FFFFCC"/>
              </a:solidFill>
            </c:spPr>
            <c:extLst>
              <c:ext xmlns:c16="http://schemas.microsoft.com/office/drawing/2014/chart" uri="{C3380CC4-5D6E-409C-BE32-E72D297353CC}">
                <c16:uniqueId val="{00000005-BA6E-4285-B4A2-447D85E5CD47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/>
          </c:dLbls>
          <c:cat>
            <c:strRef>
              <c:f>Лист1!$A$2:$A$4</c:f>
              <c:strCache>
                <c:ptCount val="3"/>
                <c:pt idx="0">
                  <c:v>Налоговые доходы                  1 049,8 млн. руб</c:v>
                </c:pt>
                <c:pt idx="1">
                  <c:v>Неналоговые доходы                     170,6 млн.руб</c:v>
                </c:pt>
                <c:pt idx="2">
                  <c:v>Безвозмездные поступления                      980,0 млн.руб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1049.8</c:v>
                </c:pt>
                <c:pt idx="1">
                  <c:v>170.6</c:v>
                </c:pt>
                <c:pt idx="2">
                  <c:v>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6E-4285-B4A2-447D85E5C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layout>
        <c:manualLayout>
          <c:xMode val="edge"/>
          <c:yMode val="edge"/>
          <c:x val="0.030443565919995308"/>
          <c:y val="0.3195590674877167"/>
          <c:w val="0.3840146064758301"/>
          <c:h val="0.5703091025352478"/>
        </c:manualLayout>
      </c:layout>
      <c:overlay val="0"/>
    </c:legend>
    <c:plotVisOnly val="1"/>
    <c:dispBlanksAs val="gap"/>
    <c:showDLblsOverMax val="0"/>
  </c:chart>
  <c:txPr>
    <a:bodyPr/>
    <a:p>
      <a:pPr>
        <a:defRPr sz="1800" smtId="4294967295">
          <a:solidFill>
            <a:schemeClr val="accent5">
              <a:lumMod val="50000"/>
            </a:schemeClr>
          </a:solidFill>
        </a:defRPr>
      </a:pPr>
      <a:endParaRPr sz="1800" smtId="4294967295">
        <a:solidFill>
          <a:schemeClr val="accent5">
            <a:lumMod val="50000"/>
          </a:schemeClr>
        </a:solidFill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9289274215698"/>
          <c:y val="0.090631864964962"/>
          <c:w val="0.4263658821582794"/>
          <c:h val="0.8846892118453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B70-4D73-9821-C5DF2F97B3BE}"/>
              </c:ext>
            </c:extLst>
          </c:dPt>
          <c:dPt>
            <c:idx val="1"/>
            <c:invertIfNegative val="1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B70-4D73-9821-C5DF2F97B3BE}"/>
              </c:ext>
            </c:extLst>
          </c:dPt>
          <c:dPt>
            <c:idx val="2"/>
            <c:invertIfNegative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B70-4D73-9821-C5DF2F97B3BE}"/>
              </c:ext>
            </c:extLst>
          </c:dPt>
          <c:dPt>
            <c:idx val="3"/>
            <c:invertIfNegative val="1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B70-4D73-9821-C5DF2F97B3BE}"/>
              </c:ext>
            </c:extLst>
          </c:dPt>
          <c:dPt>
            <c:idx val="4"/>
            <c:invertIfNegative val="1"/>
            <c:spPr>
              <a:solidFill>
                <a:srgbClr val="FFFFCC"/>
              </a:solidFill>
            </c:spPr>
            <c:extLst>
              <c:ext xmlns:c16="http://schemas.microsoft.com/office/drawing/2014/chart" uri="{C3380CC4-5D6E-409C-BE32-E72D297353CC}">
                <c16:uniqueId val="{00000009-CB70-4D73-9821-C5DF2F97B3BE}"/>
              </c:ext>
            </c:extLst>
          </c:dPt>
          <c:dPt>
            <c:idx val="5"/>
            <c:invertIfNegative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CB70-4D73-9821-C5DF2F97B3BE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pPr/>
              <c:txPr>
                <a:bodyPr/>
                <a:p>
                  <a:pPr>
                    <a:defRPr smtId="4294967295">
                      <a:solidFill>
                        <a:schemeClr val="bg1"/>
                      </a:solidFill>
                    </a:defRPr>
                  </a:pPr>
                  <a:endParaRPr smtId="4294967295">
                    <a:solidFill>
                      <a:schemeClr val="bg1"/>
                    </a:solidFill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70-4D73-9821-C5DF2F97B3BE}"/>
                </c:ext>
              </c:extLst>
            </c:dLbl>
            <c:dLbl>
              <c:idx val="2"/>
              <c:spPr/>
              <c:txPr>
                <a:bodyPr/>
                <a:p>
                  <a:pPr>
                    <a:defRPr smtId="4294967295">
                      <a:solidFill>
                        <a:schemeClr val="bg1"/>
                      </a:solidFill>
                    </a:defRPr>
                  </a:pPr>
                  <a:endParaRPr smtId="4294967295">
                    <a:solidFill>
                      <a:schemeClr val="bg1"/>
                    </a:solidFill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70-4D73-9821-C5DF2F97B3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70-4D73-9821-C5DF2F97B3BE}"/>
                </c:ext>
              </c:extLst>
            </c:dLbl>
            <c:dLbl>
              <c:idx val="4"/>
              <c:layout>
                <c:manualLayout>
                  <c:x val="0.03576811030507088"/>
                  <c:y val="0.09656124562025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smtId="4294967295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70-4D73-9821-C5DF2F97B3B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 smtId="4294967295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smtId="4294967295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70-4D73-9821-C5DF2F97B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mtId="4294967295">
                    <a:solidFill>
                      <a:schemeClr val="bg1"/>
                    </a:solidFill>
                  </a:defRPr>
                </a:pPr>
                <a:endParaRPr smtId="4294967295">
                  <a:solidFill>
                    <a:schemeClr val="bg1"/>
                  </a:solidFill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/>
          </c:dLbls>
          <c:cat>
            <c:strRef>
              <c:f>Лист1!$A$2:$A$7</c:f>
              <c:strCache>
                <c:ptCount val="6"/>
                <c:pt idx="0">
                  <c:v>НДФЛ                                    400,6 млн.руб</c:v>
                </c:pt>
                <c:pt idx="1">
                  <c:v>Земельный налог                291,4 млн.руб</c:v>
                </c:pt>
                <c:pt idx="2">
                  <c:v>Аренда земли и имущества  156 млн.руб</c:v>
                </c:pt>
                <c:pt idx="3">
                  <c:v>УСН                                      299,7 млн.руб</c:v>
                </c:pt>
                <c:pt idx="4">
                  <c:v>Налог на имущество            40,2 млн.руб</c:v>
                </c:pt>
                <c:pt idx="5">
                  <c:v>Прочие доходы                      32,3 млн.руб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400.64</c:v>
                </c:pt>
                <c:pt idx="1">
                  <c:v>291.42</c:v>
                </c:pt>
                <c:pt idx="2">
                  <c:v>156.16</c:v>
                </c:pt>
                <c:pt idx="3">
                  <c:v>299.7</c:v>
                </c:pt>
                <c:pt idx="4">
                  <c:v>40.2</c:v>
                </c:pt>
                <c:pt idx="5">
                  <c:v>32.3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70-4D73-9821-C5DF2F97B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007228249683976173"/>
          <c:y val="0.3195590674877167"/>
          <c:w val="0.5259622931480408"/>
          <c:h val="0.6163415312767029"/>
        </c:manualLayout>
      </c:layout>
      <c:overlay val="0"/>
      <c:txPr>
        <a:bodyPr/>
        <a:p>
          <a:pPr>
            <a:defRPr sz="1600" smtId="4294967295">
              <a:solidFill>
                <a:schemeClr val="accent5">
                  <a:lumMod val="50000"/>
                </a:schemeClr>
              </a:solidFill>
            </a:defRPr>
          </a:pPr>
          <a:endParaRPr sz="1600" smtId="4294967295">
            <a:solidFill>
              <a:schemeClr val="accent5">
                <a:lumMod val="50000"/>
              </a:schemeClr>
            </a:solidFill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>
          <a:solidFill>
            <a:srgbClr val="205A59"/>
          </a:solidFill>
        </a:defRPr>
      </a:pPr>
      <a:endParaRPr sz="1800" smtId="4294967295">
        <a:solidFill>
          <a:srgbClr val="205A59"/>
        </a:solidFill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>
                <a:solidFill>
                  <a:srgbClr val="FFCCCC"/>
                </a:solidFill>
              </a:rPr>
              <a:t>2020</a:t>
            </a:r>
          </a:p>
        </c:rich>
      </c:tx>
      <c:layout>
        <c:manualLayout>
          <c:xMode val="edge"/>
          <c:yMode val="edge"/>
          <c:x val="0.24936257302761078"/>
          <c:y val="1.2696091289399192E-0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315760105848312"/>
          <c:y val="0.2789697051048279"/>
          <c:w val="0.565714955329895"/>
          <c:h val="0.57962900400161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invertIfNegative val="1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1-0009-4E25-8FE1-C3C7923689CF}"/>
              </c:ext>
            </c:extLst>
          </c:dPt>
          <c:dPt>
            <c:idx val="1"/>
            <c:invertIfNegative val="1"/>
            <c:spPr>
              <a:solidFill>
                <a:srgbClr val="87C7D9"/>
              </a:solidFill>
            </c:spPr>
            <c:extLst>
              <c:ext xmlns:c16="http://schemas.microsoft.com/office/drawing/2014/chart" uri="{C3380CC4-5D6E-409C-BE32-E72D297353CC}">
                <c16:uniqueId val="{00000003-0009-4E25-8FE1-C3C7923689CF}"/>
              </c:ext>
            </c:extLst>
          </c:dPt>
          <c:dPt>
            <c:idx val="2"/>
            <c:invertIfNegative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009-4E25-8FE1-C3C7923689CF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855</c:v>
                </c:pt>
                <c:pt idx="1">
                  <c:v>6180</c:v>
                </c:pt>
                <c:pt idx="2">
                  <c:v>1084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09-4E25-8FE1-C3C792368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 w="25387">
          <a:noFill/>
        </a:ln>
      </c:spPr>
    </c:plotArea>
    <c:legend>
      <c:legendPos/>
      <c:layout>
        <c:manualLayout>
          <c:xMode val="edge"/>
          <c:yMode val="edge"/>
          <c:x val="0.632783830165863"/>
          <c:y val="0.30818381905555725"/>
          <c:w val="0.3672161400318146"/>
          <c:h val="0.5391601920127869"/>
        </c:manualLayout>
      </c:layout>
      <c:overlay val="0"/>
      <c:txPr>
        <a:bodyPr/>
        <a:p>
          <a:pPr>
            <a:defRPr sz="995" baseline="0" smtId="4294967295">
              <a:solidFill>
                <a:schemeClr val="accent5">
                  <a:lumMod val="50000"/>
                </a:schemeClr>
              </a:solidFill>
            </a:defRPr>
          </a:pPr>
          <a:endParaRPr sz="995" baseline="0" smtId="4294967295">
            <a:solidFill>
              <a:schemeClr val="accent5">
                <a:lumMod val="50000"/>
              </a:schemeClr>
            </a:solidFill>
          </a:endParaRPr>
        </a:p>
      </c:txPr>
    </c:legend>
    <c:plotVisOnly val="1"/>
    <c:dispBlanksAs/>
    <c:showDLblsOverMax val="0"/>
  </c:chart>
  <c:txPr>
    <a:bodyPr/>
    <a:p>
      <a:pPr>
        <a:defRPr sz="1794" smtId="4294967295"/>
      </a:pPr>
      <a:endParaRPr sz="1794" smtId="4294967295"/>
    </a:p>
  </c:txPr>
  <c:externalData r:id="rId1">
    <c:autoUpdate val="0"/>
  </c:externalData>
  <c:userShapes r:id="rId2"/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2021</a:t>
            </a:r>
          </a:p>
        </c:rich>
      </c:tx>
      <c:layout>
        <c:manualLayout>
          <c:xMode val="edge"/>
          <c:yMode val="edge"/>
          <c:x val="0.24936257302761078"/>
          <c:y val="1.2696091289399192E-0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315760105848312"/>
          <c:y val="0.2789697051048279"/>
          <c:w val="0.565714955329895"/>
          <c:h val="0.57962900400161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invertIfNegative val="1"/>
            <c:spPr>
              <a:solidFill>
                <a:srgbClr val="FFFFCC"/>
              </a:solidFill>
            </c:spPr>
            <c:extLst>
              <c:ext xmlns:c16="http://schemas.microsoft.com/office/drawing/2014/chart" uri="{C3380CC4-5D6E-409C-BE32-E72D297353CC}">
                <c16:uniqueId val="{00000001-4CA3-4B93-81B7-2FBB0C0ABB14}"/>
              </c:ext>
            </c:extLst>
          </c:dPt>
          <c:dPt>
            <c:idx val="1"/>
            <c:invertIfNegative val="1"/>
            <c:spPr>
              <a:solidFill>
                <a:srgbClr val="87C7D9"/>
              </a:solidFill>
            </c:spPr>
            <c:extLst>
              <c:ext xmlns:c16="http://schemas.microsoft.com/office/drawing/2014/chart" uri="{C3380CC4-5D6E-409C-BE32-E72D297353CC}">
                <c16:uniqueId val="{00000003-4CA3-4B93-81B7-2FBB0C0ABB14}"/>
              </c:ext>
            </c:extLst>
          </c:dPt>
          <c:dPt>
            <c:idx val="2"/>
            <c:invertIfNegative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CA3-4B93-81B7-2FBB0C0ABB14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A3-4B93-81B7-2FBB0C0AB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 w="25387">
          <a:noFill/>
        </a:ln>
      </c:spPr>
    </c:plotArea>
    <c:legend>
      <c:legendPos/>
      <c:layout>
        <c:manualLayout>
          <c:xMode val="edge"/>
          <c:yMode val="edge"/>
          <c:x val="0.632783830165863"/>
          <c:y val="0.30818381905555725"/>
          <c:w val="0.3672161400318146"/>
          <c:h val="0.5391601920127869"/>
        </c:manualLayout>
      </c:layout>
      <c:overlay val="0"/>
      <c:txPr>
        <a:bodyPr/>
        <a:p>
          <a:pPr>
            <a:defRPr sz="995" baseline="0" smtId="4294967295">
              <a:solidFill>
                <a:schemeClr val="accent5">
                  <a:lumMod val="50000"/>
                </a:schemeClr>
              </a:solidFill>
            </a:defRPr>
          </a:pPr>
          <a:endParaRPr sz="995" baseline="0" smtId="4294967295">
            <a:solidFill>
              <a:schemeClr val="accent5">
                <a:lumMod val="50000"/>
              </a:schemeClr>
            </a:solidFill>
          </a:endParaRPr>
        </a:p>
      </c:txPr>
    </c:legend>
    <c:plotVisOnly val="1"/>
    <c:dispBlanksAs/>
    <c:showDLblsOverMax val="0"/>
  </c:chart>
  <c:txPr>
    <a:bodyPr/>
    <a:p>
      <a:pPr>
        <a:defRPr sz="1794" smtId="4294967295"/>
      </a:pPr>
      <a:endParaRPr sz="1794" smtId="4294967295"/>
    </a:p>
  </c:txPr>
  <c:externalData r:id="rId1">
    <c:autoUpdate val="0"/>
  </c:externalData>
  <c:userShapes r:id="rId2"/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2022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936257302761078"/>
          <c:y val="1.2696091289399192E-0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315760105848312"/>
          <c:y val="0.2789697051048279"/>
          <c:w val="0.565714955329895"/>
          <c:h val="0.57962900400161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invertIfNegative val="1"/>
            <c:spPr>
              <a:solidFill>
                <a:srgbClr val="FFFFCC"/>
              </a:solidFill>
            </c:spPr>
            <c:extLst>
              <c:ext xmlns:c16="http://schemas.microsoft.com/office/drawing/2014/chart" uri="{C3380CC4-5D6E-409C-BE32-E72D297353CC}">
                <c16:uniqueId val="{00000001-51B6-4F3B-AED9-B50C08061A7C}"/>
              </c:ext>
            </c:extLst>
          </c:dPt>
          <c:dPt>
            <c:idx val="1"/>
            <c:invertIfNegative val="1"/>
            <c:spPr>
              <a:solidFill>
                <a:srgbClr val="87C7D9"/>
              </a:solidFill>
            </c:spPr>
            <c:extLst>
              <c:ext xmlns:c16="http://schemas.microsoft.com/office/drawing/2014/chart" uri="{C3380CC4-5D6E-409C-BE32-E72D297353CC}">
                <c16:uniqueId val="{00000003-51B6-4F3B-AED9-B50C08061A7C}"/>
              </c:ext>
            </c:extLst>
          </c:dPt>
          <c:dPt>
            <c:idx val="2"/>
            <c:invertIfNegative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1B6-4F3B-AED9-B50C08061A7C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B6-4F3B-AED9-B50C08061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 w="25387">
          <a:noFill/>
        </a:ln>
      </c:spPr>
    </c:plotArea>
    <c:legend>
      <c:legendPos/>
      <c:layout>
        <c:manualLayout>
          <c:xMode val="edge"/>
          <c:yMode val="edge"/>
          <c:x val="0.632783830165863"/>
          <c:y val="0.30818381905555725"/>
          <c:w val="0.3672161400318146"/>
          <c:h val="0.5391601920127869"/>
        </c:manualLayout>
      </c:layout>
      <c:overlay val="0"/>
      <c:txPr>
        <a:bodyPr/>
        <a:p>
          <a:pPr>
            <a:defRPr sz="995" baseline="0" smtId="4294967295">
              <a:solidFill>
                <a:schemeClr val="accent5">
                  <a:lumMod val="50000"/>
                </a:schemeClr>
              </a:solidFill>
            </a:defRPr>
          </a:pPr>
          <a:endParaRPr sz="995" baseline="0" smtId="4294967295">
            <a:solidFill>
              <a:schemeClr val="accent5">
                <a:lumMod val="50000"/>
              </a:schemeClr>
            </a:solidFill>
          </a:endParaRPr>
        </a:p>
      </c:txPr>
    </c:legend>
    <c:plotVisOnly val="1"/>
    <c:dispBlanksAs/>
    <c:showDLblsOverMax val="0"/>
  </c:chart>
  <c:txPr>
    <a:bodyPr/>
    <a:p>
      <a:pPr>
        <a:defRPr sz="1794" smtId="4294967295"/>
      </a:pPr>
      <a:endParaRPr sz="1794" smtId="4294967295"/>
    </a:p>
  </c:txPr>
  <c:externalData r:id="rId1">
    <c:autoUpdate val="0"/>
  </c:externalData>
  <c:userShapes r:id="rId2"/>
</c:chartSpace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c="http://schemas.openxmlformats.org/drawingml/2006/chart">
  <cdr:relSizeAnchor>
    <cdr:from>
      <cdr:x>0.09762</cdr:x>
      <cdr:y>0.22841</cdr:y>
    </cdr:from>
    <cdr:to>
      <cdr:x>0.34158</cdr:x>
      <cdr:y>0.32501</cdr:y>
    </cdr:to>
    <cdr:sp macro="" textlink="">
      <cdr:nvSpPr>
        <cdr:cNvPr id="2" name="TextBox 1"/>
        <cdr:cNvSpPr txBox="1"/>
      </cdr:nvSpPr>
      <cdr:spPr>
        <a:xfrm>
          <a:off x="281178" y="629666"/>
          <a:ext cx="702691" cy="266319"/>
        </a:xfrm>
        <a:prstGeom prst="rect">
          <a:avLst/>
        </a:prstGeom>
      </cdr:spPr>
      <cdr:txBody>
        <a:bodyPr vertOverflow="clip" wrap="square" rtlCol="0"/>
        <a:lstStyle/>
        <a:p>
          <a:endParaRPr lang="ru-RU"/>
        </a:p>
      </cdr:txBody>
    </cdr:sp>
  </cdr:relSizeAnchor>
  <cdr:relSizeAnchor>
    <cdr:from>
      <cdr:x>0.17081</cdr:x>
      <cdr:y>0.34998</cdr:y>
    </cdr:from>
    <cdr:to>
      <cdr:x>0.48065</cdr:x>
      <cdr:y>0.66744</cdr:y>
    </cdr:to>
    <cdr:sp macro="" textlink="">
      <cdr:nvSpPr>
        <cdr:cNvPr id="3" name="TextBox 2"/>
        <cdr:cNvSpPr txBox="1"/>
      </cdr:nvSpPr>
      <cdr:spPr>
        <a:xfrm>
          <a:off x="491998" y="964819"/>
          <a:ext cx="892429" cy="875157"/>
        </a:xfrm>
        <a:prstGeom prst="rect">
          <a:avLst/>
        </a:prstGeom>
      </cdr:spPr>
      <cdr:txBody>
        <a:bodyPr vertOverflow="clip" wrap="none" rtlCol="0"/>
        <a:lstStyle/>
        <a:p>
          <a:endParaRPr lang="ru-RU"/>
        </a:p>
      </cdr:txBody>
    </cdr:sp>
  </cdr:relSizeAnchor>
  <cdr:relSizeAnchor>
    <cdr:from>
      <cdr:x>0.04881</cdr:x>
      <cdr:y>0.25001</cdr:y>
    </cdr:from>
    <cdr:to>
      <cdr:x>0.26839</cdr:x>
      <cdr:y>0.32501</cdr:y>
    </cdr:to>
    <cdr:sp macro="" textlink="">
      <cdr:nvSpPr>
        <cdr:cNvPr id="4" name="TextBox 3"/>
        <cdr:cNvSpPr txBox="1"/>
      </cdr:nvSpPr>
      <cdr:spPr>
        <a:xfrm>
          <a:off x="140589" y="689229"/>
          <a:ext cx="632460" cy="206756"/>
        </a:xfrm>
        <a:prstGeom prst="rect">
          <a:avLst/>
        </a:prstGeom>
      </cdr:spPr>
      <cdr:txBody>
        <a:bodyPr vertOverflow="clip" wrap="square" rtlCol="0"/>
        <a:lstStyle/>
        <a:p>
          <a:endParaRPr lang="ru-RU" sz="1100"/>
        </a:p>
      </cdr:txBody>
    </cdr:sp>
  </cdr:relSizeAnchor>
  <cdr:relSizeAnchor>
    <cdr:from>
      <cdr:x>0.25</cdr:x>
      <cdr:y>0.87498</cdr:y>
    </cdr:from>
    <cdr:to>
      <cdr:x>0.48801</cdr:x>
      <cdr:y>0.94998</cdr:y>
    </cdr:to>
    <cdr:sp macro="" textlink="">
      <cdr:nvSpPr>
        <cdr:cNvPr id="5" name="TextBox 4"/>
        <cdr:cNvSpPr txBox="1"/>
      </cdr:nvSpPr>
      <cdr:spPr>
        <a:xfrm>
          <a:off x="720090" y="2412111"/>
          <a:ext cx="685546" cy="206756"/>
        </a:xfrm>
        <a:prstGeom prst="rect">
          <a:avLst/>
        </a:prstGeom>
      </cdr:spPr>
      <cdr:txBody>
        <a:bodyPr vertOverflow="clip" wrap="square" rtlCol="0"/>
        <a:lstStyle/>
        <a:p>
          <a:endParaRPr lang="ru-RU" sz="1100"/>
        </a:p>
      </cdr:txBody>
    </cdr:sp>
  </cdr:relSizeAnchor>
  <cdr:relSizeAnchor>
    <cdr:from>
      <cdr:x>0.05</cdr:x>
      <cdr:y>0.18284</cdr:y>
    </cdr:from>
    <cdr:to>
      <cdr:x>0.7</cdr:x>
      <cdr:y>0.91422</cdr:y>
    </cdr:to>
    <cdr:grpSp>
      <cdr:nvGrpSpPr>
        <cdr:cNvPr id="13" name="Группа 12">
          <a:extLst>
            <a:ext uri="{FF2B5EF4-FFF2-40B4-BE49-F238E27FC236}">
              <a16:creationId xmlns:a16="http://schemas.microsoft.com/office/drawing/2014/main" id="{E30457EB-3F80-468A-B155-D48A55211EAB}"/>
            </a:ext>
          </a:extLst>
        </cdr:cNvPr>
        <cdr:cNvGrpSpPr/>
      </cdr:nvGrpSpPr>
      <cdr:grpSpPr>
        <a:xfrm>
          <a:off x="144016" y="504045"/>
          <a:ext cx="1872208" cy="2016235"/>
          <a:chOff x="93216" y="453256"/>
          <a:chExt cx="1872208" cy="2016224"/>
        </a:xfrm>
      </cdr:grpSpPr>
      <cdr:sp macro="" textlink="">
        <cdr:nvSpPr>
          <cdr:cNvPr id="6" name="TextBox 2"/>
          <cdr:cNvSpPr txBox="1"/>
        </cdr:nvSpPr>
        <cdr:spPr>
          <a:xfrm>
            <a:off x="1245344" y="453256"/>
            <a:ext cx="576064" cy="288032"/>
          </a:xfrm>
          <a:prstGeom prst="rect">
            <a:avLst/>
          </a:prstGeom>
        </cdr:spPr>
        <cdr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931</a:t>
            </a:r>
          </a:p>
        </cdr:txBody>
      </cdr:sp>
      <cdr:sp macro="" textlink="">
        <cdr:nvSpPr>
          <cdr:cNvPr id="7" name="TextBox 1"/>
          <cdr:cNvSpPr txBox="1"/>
        </cdr:nvSpPr>
        <cdr:spPr>
          <a:xfrm>
            <a:off x="93216" y="525264"/>
            <a:ext cx="648072" cy="288032"/>
          </a:xfrm>
          <a:prstGeom prst="rect">
            <a:avLst/>
          </a:prstGeom>
        </cdr:spPr>
        <cdr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>
                <a:solidFill>
                  <a:srgbClr val="016350"/>
                </a:solidFill>
                <a:latin typeface="Arial Black" panose="020b0a04020102020204" pitchFamily="34" charset="0"/>
              </a:rPr>
              <a:t>1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181</a:t>
            </a:r>
          </a:p>
        </cdr:txBody>
      </cdr:sp>
      <cdr:sp macro="" textlink="">
        <cdr:nvSpPr>
          <cdr:cNvPr id="8" name="TextBox 1"/>
          <cdr:cNvSpPr txBox="1"/>
        </cdr:nvSpPr>
        <cdr:spPr>
          <a:xfrm>
            <a:off x="1317352" y="2181448"/>
            <a:ext cx="648072" cy="288032"/>
          </a:xfrm>
          <a:prstGeom prst="rect">
            <a:avLst/>
          </a:prstGeom>
        </cdr:spPr>
        <cdr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6 728</a:t>
            </a:r>
          </a:p>
        </cdr:txBody>
      </cdr:sp>
      <cdr:sp macro="" textlink="">
        <cdr:nvSpPr>
          <cdr:cNvPr id="9" name="TextBox 1"/>
          <cdr:cNvSpPr txBox="1"/>
        </cdr:nvSpPr>
        <cdr:spPr>
          <a:xfrm>
            <a:off x="597272" y="1413358"/>
            <a:ext cx="720080" cy="288032"/>
          </a:xfrm>
          <a:prstGeom prst="rect">
            <a:avLst/>
          </a:prstGeom>
        </cdr:spPr>
        <cdr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8 840</a:t>
            </a:r>
            <a:endParaRPr lang="ru-RU" sz="110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</cdr:grp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c="http://schemas.openxmlformats.org/drawingml/2006/chart">
  <cdr:relSizeAnchor>
    <cdr:from>
      <cdr:x>0.09762</cdr:x>
      <cdr:y>0.22841</cdr:y>
    </cdr:from>
    <cdr:to>
      <cdr:x>0.34158</cdr:x>
      <cdr:y>0.32501</cdr:y>
    </cdr:to>
    <cdr:sp macro="" textlink="">
      <cdr:nvSpPr>
        <cdr:cNvPr id="2" name="TextBox 1"/>
        <cdr:cNvSpPr txBox="1"/>
      </cdr:nvSpPr>
      <cdr:spPr>
        <a:xfrm>
          <a:off x="281178" y="629666"/>
          <a:ext cx="702691" cy="266319"/>
        </a:xfrm>
        <a:prstGeom prst="rect">
          <a:avLst/>
        </a:prstGeom>
      </cdr:spPr>
      <cdr:txBody>
        <a:bodyPr vertOverflow="clip" wrap="square" rtlCol="0"/>
        <a:lstStyle/>
        <a:p>
          <a:endParaRPr lang="ru-RU"/>
        </a:p>
      </cdr:txBody>
    </cdr:sp>
  </cdr:relSizeAnchor>
  <cdr:relSizeAnchor>
    <cdr:from>
      <cdr:x>0.17081</cdr:x>
      <cdr:y>0.34998</cdr:y>
    </cdr:from>
    <cdr:to>
      <cdr:x>0.48065</cdr:x>
      <cdr:y>0.66744</cdr:y>
    </cdr:to>
    <cdr:sp macro="" textlink="">
      <cdr:nvSpPr>
        <cdr:cNvPr id="3" name="TextBox 2"/>
        <cdr:cNvSpPr txBox="1"/>
      </cdr:nvSpPr>
      <cdr:spPr>
        <a:xfrm>
          <a:off x="491998" y="964819"/>
          <a:ext cx="892429" cy="875157"/>
        </a:xfrm>
        <a:prstGeom prst="rect">
          <a:avLst/>
        </a:prstGeom>
      </cdr:spPr>
      <cdr:txBody>
        <a:bodyPr vertOverflow="clip" wrap="none" rtlCol="0"/>
        <a:lstStyle/>
        <a:p>
          <a:endParaRPr lang="ru-RU"/>
        </a:p>
      </cdr:txBody>
    </cdr:sp>
  </cdr:relSizeAnchor>
  <cdr:relSizeAnchor>
    <cdr:from>
      <cdr:x>0.04881</cdr:x>
      <cdr:y>0.25001</cdr:y>
    </cdr:from>
    <cdr:to>
      <cdr:x>0.26839</cdr:x>
      <cdr:y>0.32501</cdr:y>
    </cdr:to>
    <cdr:sp macro="" textlink="">
      <cdr:nvSpPr>
        <cdr:cNvPr id="4" name="TextBox 3"/>
        <cdr:cNvSpPr txBox="1"/>
      </cdr:nvSpPr>
      <cdr:spPr>
        <a:xfrm>
          <a:off x="140589" y="689229"/>
          <a:ext cx="632460" cy="206756"/>
        </a:xfrm>
        <a:prstGeom prst="rect">
          <a:avLst/>
        </a:prstGeom>
      </cdr:spPr>
      <cdr:txBody>
        <a:bodyPr vertOverflow="clip" wrap="square" rtlCol="0"/>
        <a:lstStyle/>
        <a:p>
          <a:endParaRPr lang="ru-RU" sz="1100"/>
        </a:p>
      </cdr:txBody>
    </cdr:sp>
  </cdr:relSizeAnchor>
  <cdr:relSizeAnchor>
    <cdr:from>
      <cdr:x>0.25</cdr:x>
      <cdr:y>0.87498</cdr:y>
    </cdr:from>
    <cdr:to>
      <cdr:x>0.48801</cdr:x>
      <cdr:y>0.94998</cdr:y>
    </cdr:to>
    <cdr:sp macro="" textlink="">
      <cdr:nvSpPr>
        <cdr:cNvPr id="5" name="TextBox 4"/>
        <cdr:cNvSpPr txBox="1"/>
      </cdr:nvSpPr>
      <cdr:spPr>
        <a:xfrm>
          <a:off x="720090" y="2412111"/>
          <a:ext cx="685546" cy="206756"/>
        </a:xfrm>
        <a:prstGeom prst="rect">
          <a:avLst/>
        </a:prstGeom>
      </cdr:spPr>
      <cdr:txBody>
        <a:bodyPr vertOverflow="clip" wrap="square" rtlCol="0"/>
        <a:lstStyle/>
        <a:p>
          <a:endParaRPr lang="ru-RU" sz="1100"/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c="http://schemas.openxmlformats.org/drawingml/2006/chart">
  <cdr:relSizeAnchor>
    <cdr:from>
      <cdr:x>0.09762</cdr:x>
      <cdr:y>0.22841</cdr:y>
    </cdr:from>
    <cdr:to>
      <cdr:x>0.34158</cdr:x>
      <cdr:y>0.32501</cdr:y>
    </cdr:to>
    <cdr:sp macro="" textlink="">
      <cdr:nvSpPr>
        <cdr:cNvPr id="2" name="TextBox 1"/>
        <cdr:cNvSpPr txBox="1"/>
      </cdr:nvSpPr>
      <cdr:spPr>
        <a:xfrm>
          <a:off x="281178" y="629666"/>
          <a:ext cx="702691" cy="266319"/>
        </a:xfrm>
        <a:prstGeom prst="rect">
          <a:avLst/>
        </a:prstGeom>
      </cdr:spPr>
      <cdr:txBody>
        <a:bodyPr vertOverflow="clip" wrap="square" rtlCol="0"/>
        <a:lstStyle/>
        <a:p>
          <a:endParaRPr lang="ru-RU"/>
        </a:p>
      </cdr:txBody>
    </cdr:sp>
  </cdr:relSizeAnchor>
  <cdr:relSizeAnchor>
    <cdr:from>
      <cdr:x>0.17081</cdr:x>
      <cdr:y>0.34998</cdr:y>
    </cdr:from>
    <cdr:to>
      <cdr:x>0.48065</cdr:x>
      <cdr:y>0.66744</cdr:y>
    </cdr:to>
    <cdr:sp macro="" textlink="">
      <cdr:nvSpPr>
        <cdr:cNvPr id="3" name="TextBox 2"/>
        <cdr:cNvSpPr txBox="1"/>
      </cdr:nvSpPr>
      <cdr:spPr>
        <a:xfrm>
          <a:off x="491998" y="964819"/>
          <a:ext cx="892429" cy="875157"/>
        </a:xfrm>
        <a:prstGeom prst="rect">
          <a:avLst/>
        </a:prstGeom>
      </cdr:spPr>
      <cdr:txBody>
        <a:bodyPr vertOverflow="clip" wrap="none" rtlCol="0"/>
        <a:lstStyle/>
        <a:p>
          <a:endParaRPr lang="ru-RU"/>
        </a:p>
      </cdr:txBody>
    </cdr:sp>
  </cdr:relSizeAnchor>
  <cdr:relSizeAnchor>
    <cdr:from>
      <cdr:x>0.04881</cdr:x>
      <cdr:y>0.25001</cdr:y>
    </cdr:from>
    <cdr:to>
      <cdr:x>0.26839</cdr:x>
      <cdr:y>0.32501</cdr:y>
    </cdr:to>
    <cdr:sp macro="" textlink="">
      <cdr:nvSpPr>
        <cdr:cNvPr id="4" name="TextBox 3"/>
        <cdr:cNvSpPr txBox="1"/>
      </cdr:nvSpPr>
      <cdr:spPr>
        <a:xfrm>
          <a:off x="140589" y="689229"/>
          <a:ext cx="632460" cy="206756"/>
        </a:xfrm>
        <a:prstGeom prst="rect">
          <a:avLst/>
        </a:prstGeom>
      </cdr:spPr>
      <cdr:txBody>
        <a:bodyPr vertOverflow="clip" wrap="square" rtlCol="0"/>
        <a:lstStyle/>
        <a:p>
          <a:endParaRPr lang="ru-RU" sz="1100"/>
        </a:p>
      </cdr:txBody>
    </cdr:sp>
  </cdr:relSizeAnchor>
  <cdr:relSizeAnchor>
    <cdr:from>
      <cdr:x>0.25</cdr:x>
      <cdr:y>0.87498</cdr:y>
    </cdr:from>
    <cdr:to>
      <cdr:x>0.48801</cdr:x>
      <cdr:y>0.94998</cdr:y>
    </cdr:to>
    <cdr:sp macro="" textlink="">
      <cdr:nvSpPr>
        <cdr:cNvPr id="5" name="TextBox 4"/>
        <cdr:cNvSpPr txBox="1"/>
      </cdr:nvSpPr>
      <cdr:spPr>
        <a:xfrm>
          <a:off x="720090" y="2412111"/>
          <a:ext cx="685546" cy="206756"/>
        </a:xfrm>
        <a:prstGeom prst="rect">
          <a:avLst/>
        </a:prstGeom>
      </cdr:spPr>
      <cdr:txBody>
        <a:bodyPr vertOverflow="clip" wrap="square" rtlCol="0"/>
        <a:lstStyle/>
        <a:p>
          <a:endParaRPr lang="ru-RU" sz="1100"/>
        </a:p>
      </cdr:txBody>
    </cdr: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1704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525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13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13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</a:xfrm>
      </p:grpSpPr>
      <p:sp>
        <p:nvSpPr>
          <p:cNvPr id="373" name="Google Shape;37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3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32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872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7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7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0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50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24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01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16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29124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5800"/>
              <a:buNone/>
              <a:defRPr sz="5800"/>
            </a:lvl1pPr>
            <a:lvl2pPr lvl="1">
              <a:spcBef>
                <a:spcPct val="0"/>
              </a:spcBef>
              <a:spcAft>
                <a:spcPct val="0"/>
              </a:spcAft>
              <a:buSzPts val="5800"/>
              <a:buNone/>
              <a:defRPr sz="5800"/>
            </a:lvl2pPr>
            <a:lvl3pPr lvl="2">
              <a:spcBef>
                <a:spcPct val="0"/>
              </a:spcBef>
              <a:spcAft>
                <a:spcPct val="0"/>
              </a:spcAft>
              <a:buSzPts val="5800"/>
              <a:buNone/>
              <a:defRPr sz="5800"/>
            </a:lvl3pPr>
            <a:lvl4pPr lvl="3">
              <a:spcBef>
                <a:spcPct val="0"/>
              </a:spcBef>
              <a:spcAft>
                <a:spcPct val="0"/>
              </a:spcAft>
              <a:buSzPts val="5800"/>
              <a:buNone/>
              <a:defRPr sz="5800"/>
            </a:lvl4pPr>
            <a:lvl5pPr lvl="4">
              <a:spcBef>
                <a:spcPct val="0"/>
              </a:spcBef>
              <a:spcAft>
                <a:spcPct val="0"/>
              </a:spcAft>
              <a:buSzPts val="5800"/>
              <a:buNone/>
              <a:defRPr sz="5800"/>
            </a:lvl5pPr>
            <a:lvl6pPr lvl="5">
              <a:spcBef>
                <a:spcPct val="0"/>
              </a:spcBef>
              <a:spcAft>
                <a:spcPct val="0"/>
              </a:spcAft>
              <a:buSzPts val="5800"/>
              <a:buNone/>
              <a:defRPr sz="5800"/>
            </a:lvl6pPr>
            <a:lvl7pPr lvl="6">
              <a:spcBef>
                <a:spcPct val="0"/>
              </a:spcBef>
              <a:spcAft>
                <a:spcPct val="0"/>
              </a:spcAft>
              <a:buSzPts val="5800"/>
              <a:buNone/>
              <a:defRPr sz="5800"/>
            </a:lvl7pPr>
            <a:lvl8pPr lvl="7">
              <a:spcBef>
                <a:spcPct val="0"/>
              </a:spcBef>
              <a:spcAft>
                <a:spcPct val="0"/>
              </a:spcAft>
              <a:buSzPts val="5800"/>
              <a:buNone/>
              <a:defRPr sz="5800"/>
            </a:lvl8pPr>
            <a:lvl9pPr lvl="8">
              <a:spcBef>
                <a:spcPct val="0"/>
              </a:spcBef>
              <a:spcAft>
                <a:spcPct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ct val="0"/>
              </a:spcAft>
              <a:buSzPts val="2400"/>
              <a:buChar char="▰"/>
              <a:defRPr/>
            </a:lvl1pPr>
            <a:lvl2pPr marL="914400" lvl="1" indent="-381000">
              <a:spcBef>
                <a:spcPct val="0"/>
              </a:spcBef>
              <a:spcAft>
                <a:spcPct val="0"/>
              </a:spcAft>
              <a:buSzPts val="2400"/>
              <a:buChar char="▰"/>
              <a:defRPr/>
            </a:lvl2pPr>
            <a:lvl3pPr marL="1371600" lvl="2" indent="-381000">
              <a:spcBef>
                <a:spcPct val="0"/>
              </a:spcBef>
              <a:spcAft>
                <a:spcPct val="0"/>
              </a:spcAft>
              <a:buSzPts val="2400"/>
              <a:buChar char="▰"/>
              <a:defRPr/>
            </a:lvl3pPr>
            <a:lvl4pPr marL="1828800" lvl="3" indent="-381000">
              <a:spcBef>
                <a:spcPct val="0"/>
              </a:spcBef>
              <a:spcAft>
                <a:spcPct val="0"/>
              </a:spcAft>
              <a:buSzPts val="2400"/>
              <a:buChar char="▰"/>
              <a:defRPr/>
            </a:lvl4pPr>
            <a:lvl5pPr marL="2286000" lvl="4" indent="-381000">
              <a:spcBef>
                <a:spcPct val="0"/>
              </a:spcBef>
              <a:spcAft>
                <a:spcPct val="0"/>
              </a:spcAft>
              <a:buSzPts val="2400"/>
              <a:buChar char="▰"/>
              <a:defRPr/>
            </a:lvl5pPr>
            <a:lvl6pPr marL="2743200" lvl="5" indent="-381000">
              <a:spcBef>
                <a:spcPct val="0"/>
              </a:spcBef>
              <a:spcAft>
                <a:spcPct val="0"/>
              </a:spcAft>
              <a:buSzPts val="2400"/>
              <a:buChar char="▰"/>
              <a:defRPr/>
            </a:lvl6pPr>
            <a:lvl7pPr marL="3200400" lvl="6" indent="-381000">
              <a:spcBef>
                <a:spcPct val="0"/>
              </a:spcBef>
              <a:spcAft>
                <a:spcPct val="0"/>
              </a:spcAft>
              <a:buSzPts val="2400"/>
              <a:buChar char="▰"/>
              <a:defRPr/>
            </a:lvl7pPr>
            <a:lvl8pPr marL="3657600" lvl="7" indent="-381000">
              <a:spcBef>
                <a:spcPct val="0"/>
              </a:spcBef>
              <a:spcAft>
                <a:spcPct val="0"/>
              </a:spcAft>
              <a:buSzPts val="2400"/>
              <a:buChar char="▰"/>
              <a:defRPr/>
            </a:lvl8pPr>
            <a:lvl9pPr marL="4114800" lvl="8" indent="-381000">
              <a:spcBef>
                <a:spcPct val="0"/>
              </a:spcBef>
              <a:spcAft>
                <a:spcPct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+ 2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ct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ct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ct val="0"/>
              </a:spcBef>
              <a:spcAft>
                <a:spcPct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rgbClr val="635080"/>
            </a:gs>
            <a:gs pos="100000">
              <a:srgbClr val="81CBC9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</p:sldLayoutIdLst>
  <p:transition>
    <p:fade thruBlk="1"/>
  </p:transition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consultantplus://offline/ref=472387EDC222B2A016F0872AEF8F68F5475891B1D02818C3829C5026A2DEFF36F4DBA15AE7993ABD5EBD565530EAxBG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3.xml" /><Relationship Id="rId3" Type="http://schemas.openxmlformats.org/officeDocument/2006/relationships/chart" Target="../charts/chart4.xml" /><Relationship Id="rId4" Type="http://schemas.openxmlformats.org/officeDocument/2006/relationships/chart" Target="../charts/chart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package" Target="../embeddings/oleObject6.xlsx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1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package" Target="../embeddings/Microsoft_Excel_Worksheet6.xlsx" TargetMode="Internal" /><Relationship Id="rId3" Type="http://schemas.openxmlformats.org/officeDocument/2006/relationships/image" Target="../media/image3.emf" /><Relationship Id="rId4" Type="http://schemas.openxmlformats.org/officeDocument/2006/relationships/vmlDrawing" Target="../drawings/vmlDrawing2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4.emf" /><Relationship Id="rId4" Type="http://schemas.openxmlformats.org/officeDocument/2006/relationships/vmlDrawing" Target="../drawings/vmlDrawing3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5.emf" /><Relationship Id="rId4" Type="http://schemas.openxmlformats.org/officeDocument/2006/relationships/vmlDrawing" Target="../drawings/vmlDrawing4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6.emf" /><Relationship Id="rId4" Type="http://schemas.openxmlformats.org/officeDocument/2006/relationships/vmlDrawing" Target="../drawings/vmlDrawing5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7.emf" /><Relationship Id="rId4" Type="http://schemas.openxmlformats.org/officeDocument/2006/relationships/vmlDrawing" Target="../drawings/vmlDrawing6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5.bin" TargetMode="Internal" /><Relationship Id="rId3" Type="http://schemas.openxmlformats.org/officeDocument/2006/relationships/image" Target="../media/image8.emf" /><Relationship Id="rId4" Type="http://schemas.openxmlformats.org/officeDocument/2006/relationships/vmlDrawing" Target="../drawings/vmlDrawing7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9.emf" /><Relationship Id="rId4" Type="http://schemas.openxmlformats.org/officeDocument/2006/relationships/vmlDrawing" Target="../drawings/vmlDrawing8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12.emf" /><Relationship Id="rId4" Type="http://schemas.openxmlformats.org/officeDocument/2006/relationships/vmlDrawing" Target="../drawings/vmlDrawing9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8.bin" TargetMode="Internal" /><Relationship Id="rId3" Type="http://schemas.openxmlformats.org/officeDocument/2006/relationships/image" Target="../media/image13.emf" /><Relationship Id="rId4" Type="http://schemas.openxmlformats.org/officeDocument/2006/relationships/vmlDrawing" Target="../drawings/vmlDrawing10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9.bin" TargetMode="Internal" /><Relationship Id="rId3" Type="http://schemas.openxmlformats.org/officeDocument/2006/relationships/image" Target="../media/image14.emf" /><Relationship Id="rId4" Type="http://schemas.openxmlformats.org/officeDocument/2006/relationships/vmlDrawing" Target="../drawings/vmlDrawing11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10.bin" TargetMode="Internal" /><Relationship Id="rId3" Type="http://schemas.openxmlformats.org/officeDocument/2006/relationships/image" Target="../media/image15.emf" /><Relationship Id="rId4" Type="http://schemas.openxmlformats.org/officeDocument/2006/relationships/vmlDrawing" Target="../drawings/vmlDrawing12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11.bin" TargetMode="Internal" /><Relationship Id="rId3" Type="http://schemas.openxmlformats.org/officeDocument/2006/relationships/image" Target="../media/image16.emf" /><Relationship Id="rId4" Type="http://schemas.openxmlformats.org/officeDocument/2006/relationships/vmlDrawing" Target="../drawings/vmlDrawing13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package" Target="../embeddings/Microsoft_Excel_Worksheet7.xlsx" TargetMode="Internal" /><Relationship Id="rId3" Type="http://schemas.openxmlformats.org/officeDocument/2006/relationships/image" Target="../media/image17.emf" /><Relationship Id="rId4" Type="http://schemas.openxmlformats.org/officeDocument/2006/relationships/vmlDrawing" Target="../drawings/vmlDrawing14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12.bin" TargetMode="Internal" /><Relationship Id="rId3" Type="http://schemas.openxmlformats.org/officeDocument/2006/relationships/image" Target="../media/image18.emf" /><Relationship Id="rId4" Type="http://schemas.openxmlformats.org/officeDocument/2006/relationships/vmlDrawing" Target="../drawings/vmlDrawing15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13.bin" TargetMode="Internal" /><Relationship Id="rId3" Type="http://schemas.openxmlformats.org/officeDocument/2006/relationships/image" Target="../media/image19.emf" /><Relationship Id="rId4" Type="http://schemas.openxmlformats.org/officeDocument/2006/relationships/vmlDrawing" Target="../drawings/vmlDrawing16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14.bin" TargetMode="Internal" /><Relationship Id="rId3" Type="http://schemas.openxmlformats.org/officeDocument/2006/relationships/image" Target="../media/image20.emf" /><Relationship Id="rId4" Type="http://schemas.openxmlformats.org/officeDocument/2006/relationships/vmlDrawing" Target="../drawings/vmlDrawing17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package" Target="../embeddings/Microsoft_Excel_Worksheet8.xlsx" TargetMode="Internal" /><Relationship Id="rId3" Type="http://schemas.openxmlformats.org/officeDocument/2006/relationships/image" Target="../media/image22.emf" /><Relationship Id="rId4" Type="http://schemas.openxmlformats.org/officeDocument/2006/relationships/vmlDrawing" Target="../drawings/vmlDrawing18.v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package" Target="../embeddings/Microsoft_Excel_Worksheet9.xlsx" TargetMode="Internal" /><Relationship Id="rId3" Type="http://schemas.openxmlformats.org/officeDocument/2006/relationships/image" Target="../media/image23.emf" /><Relationship Id="rId4" Type="http://schemas.openxmlformats.org/officeDocument/2006/relationships/vmlDrawing" Target="../drawings/vmlDrawing19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5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hyperlink" Target="mailto:fko.kotel@yandex.ru" TargetMode="External" /><Relationship Id="rId4" Type="http://schemas.openxmlformats.org/officeDocument/2006/relationships/image" Target="../media/image29.jpeg" /><Relationship Id="rId5" Type="http://schemas.openxmlformats.org/officeDocument/2006/relationships/image" Target="../media/image30.png" /><Relationship Id="rId6" Type="http://schemas.openxmlformats.org/officeDocument/2006/relationships/image" Target="../media/image3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chart" Target="../charts/char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chart" Target="../charts/char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323528" y="1347614"/>
            <a:ext cx="8147248" cy="21325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200"/>
              <a:t>Бюджет 2022</a:t>
            </a:r>
            <a:br>
              <a:rPr lang="ru-RU"/>
            </a:br>
            <a:r>
              <a:rPr lang="ru-RU" sz="3600"/>
              <a:t>и плановый период 2023 - 2024</a:t>
            </a:r>
            <a:endParaRPr sz="3600"/>
          </a:p>
        </p:txBody>
      </p:sp>
      <p:sp>
        <p:nvSpPr>
          <p:cNvPr id="2" name="TextBox 1"/>
          <p:cNvSpPr txBox="1"/>
          <p:nvPr/>
        </p:nvSpPr>
        <p:spPr>
          <a:xfrm>
            <a:off x="2627784" y="451596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Городской округ Котельники Московской области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E5AA50-93CE-4D28-8650-0C9564F80B98}"/>
              </a:ext>
            </a:extLst>
          </p:cNvPr>
          <p:cNvSpPr/>
          <p:nvPr/>
        </p:nvSpPr>
        <p:spPr>
          <a:xfrm>
            <a:off x="323528" y="157888"/>
            <a:ext cx="830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/>
              <a:t> </a:t>
            </a:r>
            <a:r>
              <a:rPr lang="ru-RU" sz="1200" b="1">
                <a:solidFill>
                  <a:srgbClr val="FFFFFF"/>
                </a:solidFill>
                <a:latin typeface="Roboto Slab"/>
                <a:ea typeface="Roboto Slab"/>
                <a:sym typeface="Roboto Slab"/>
              </a:rPr>
              <a:t>проект</a:t>
            </a:r>
            <a:r>
              <a:rPr lang="ru-RU" sz="1200"/>
              <a:t> 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B96E0DE-3711-4BC1-BD7D-D9D5651EF217}"/>
              </a:ext>
            </a:extLst>
          </p:cNvPr>
          <p:cNvSpPr/>
          <p:nvPr/>
        </p:nvSpPr>
        <p:spPr>
          <a:xfrm>
            <a:off x="60165" y="560038"/>
            <a:ext cx="8928992" cy="2823703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13" y="130811"/>
            <a:ext cx="8753226" cy="303789"/>
          </a:xfrm>
        </p:spPr>
        <p:txBody>
          <a:bodyPr/>
          <a:lstStyle/>
          <a:p>
            <a:r>
              <a:rPr lang="ru-RU" sz="2000"/>
              <a:t>Перечень налоговых льгот </a:t>
            </a:r>
            <a:r>
              <a:rPr lang="ru-RU" sz="1100"/>
              <a:t>(установленных НПА муниципального образования, дополнительно к льготам, установленным ст.395 и ст.407 НК РФ)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527" y="4365181"/>
            <a:ext cx="8649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установлены:</a:t>
            </a:r>
          </a:p>
          <a:p>
            <a:pPr marL="171450" indent="-171450">
              <a:buFontTx/>
              <a:buChar char="-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Совета депутатов городского округа Котельники Московской области от 18.11.2015 № 2/21 «О  земельном налоге на территории городского округа Котельники Московской области» </a:t>
            </a:r>
          </a:p>
          <a:p>
            <a:pPr marL="171450" indent="-171450">
              <a:buFontTx/>
              <a:buChar char="-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Совета депутатов городского округа Котельники Московской области от 11.11.2014 № 7/4 «О  налоге на имущество физических лиц на территории городского округа Котельники Московской области»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29FE22-D486-4075-B10B-1D3D92C58BBA}"/>
              </a:ext>
            </a:extLst>
          </p:cNvPr>
          <p:cNvSpPr txBox="1"/>
          <p:nvPr/>
        </p:nvSpPr>
        <p:spPr>
          <a:xfrm>
            <a:off x="141724" y="602794"/>
            <a:ext cx="3060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/>
            <a:r>
              <a:rPr lang="ru-RU" sz="9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Освобождены от уплаты земельного налога организации:</a:t>
            </a:r>
          </a:p>
          <a:p>
            <a:pPr defTabSz="900113"/>
            <a:endParaRPr lang="ru-RU" sz="5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местного самоуправления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учреждения (учредителем которых является муниципальное образование "Городской округ Котельники Московской области" (за исключением земель, используемых для осуществления деятельности не по профилю учреждения)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медицинские организации, осуществляющие свою деятельность на территории города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- в отношении земельных участков, занятых кладбищами и иными местами погребения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участки, занятые муниципальным жилищным фондом, и землями общего пользования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собственности Московской области на объекты недвижимости, включая земельные участки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9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0E2115-E9A2-4B0D-8B3C-581EB75FD587}"/>
              </a:ext>
            </a:extLst>
          </p:cNvPr>
          <p:cNvSpPr txBox="1"/>
          <p:nvPr/>
        </p:nvSpPr>
        <p:spPr>
          <a:xfrm>
            <a:off x="3163343" y="611081"/>
            <a:ext cx="29523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Освобождены от уплаты земельного налога физические лица </a:t>
            </a:r>
          </a:p>
          <a:p>
            <a:pPr algn="ctr"/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одного ЗУ, находящегося в собственности, постоянном (бессрочном) пользовании или пожизненном наследуемом владении):</a:t>
            </a:r>
          </a:p>
          <a:p>
            <a:pPr algn="ctr"/>
            <a:endParaRPr lang="ru-RU" sz="8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 Советского Союза, Герои Российской Федерации, Герои Социалистического Труда и полные кавалеры ордена Славы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инвалиды I и II групп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инвалиды с детства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ветераны и инвалиды Великой Отечественной войны, а также ветераны и инвалиды боевых действий;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Великой Отечественной войны, а также граждане, на которых законодательством распространены социальные гарантии и льготы участников Великой Отечественной войны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граждане, носящие звание «Почетный гражданин города Котельники»</a:t>
            </a:r>
          </a:p>
          <a:p>
            <a:endParaRPr lang="ru-RU" sz="9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E344FD-E83F-41CE-B448-B07C0A839944}"/>
              </a:ext>
            </a:extLst>
          </p:cNvPr>
          <p:cNvSpPr txBox="1"/>
          <p:nvPr/>
        </p:nvSpPr>
        <p:spPr>
          <a:xfrm>
            <a:off x="6164166" y="597102"/>
            <a:ext cx="2752983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Освобождены от уплаты земельного налога</a:t>
            </a:r>
          </a:p>
          <a:p>
            <a:pPr algn="ctr"/>
            <a:r>
              <a:rPr lang="ru-RU" sz="9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50%:</a:t>
            </a:r>
          </a:p>
          <a:p>
            <a:pPr algn="ctr"/>
            <a:endParaRPr lang="ru-RU" sz="8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Пенсионеры, получающие пенсии, назначенные в порядке, установленном пенсионным законодательством Российской Федерации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 достигшие возраста 60 и 55 лет (соответственно мужчины и женщины), которым в соответствии с законодательством Российской Федерации выплачивается ежемесячное пожизненное содержание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многодетные семьи в отношении земельных участков, предоставленных многодетным семьям в соответствии с Законом Московской области N 73/2011-ОЗ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50305DBB-7A85-4EEB-A373-3F91E9FD8CBB}"/>
              </a:ext>
            </a:extLst>
          </p:cNvPr>
          <p:cNvSpPr/>
          <p:nvPr/>
        </p:nvSpPr>
        <p:spPr>
          <a:xfrm>
            <a:off x="314527" y="3358075"/>
            <a:ext cx="8514946" cy="872480"/>
          </a:xfrm>
          <a:prstGeom prst="roundRect">
            <a:avLst/>
          </a:prstGeom>
          <a:solidFill>
            <a:srgbClr val="C4E6E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272D4C-6747-4326-A21B-3D8D71D14983}"/>
              </a:ext>
            </a:extLst>
          </p:cNvPr>
          <p:cNvSpPr txBox="1"/>
          <p:nvPr/>
        </p:nvSpPr>
        <p:spPr>
          <a:xfrm>
            <a:off x="314527" y="3421772"/>
            <a:ext cx="29523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9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Освобождены от уплаты налога на имущество</a:t>
            </a:r>
          </a:p>
          <a:p>
            <a:pPr algn="ctr">
              <a:lnSpc>
                <a:spcPct val="120000"/>
              </a:lnSpc>
            </a:pPr>
            <a:r>
              <a:rPr lang="ru-RU" sz="9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 лиц следующие категории налогоплательщиков </a:t>
            </a:r>
          </a:p>
          <a:p>
            <a:pPr algn="ctr">
              <a:lnSpc>
                <a:spcPct val="120000"/>
              </a:lnSpc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отношении одного объекта налогообложения)</a:t>
            </a:r>
          </a:p>
          <a:p>
            <a:endParaRPr lang="ru-RU" sz="9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F78FD-5776-4C12-9502-32CCF56F86B2}"/>
              </a:ext>
            </a:extLst>
          </p:cNvPr>
          <p:cNvSpPr txBox="1"/>
          <p:nvPr/>
        </p:nvSpPr>
        <p:spPr>
          <a:xfrm>
            <a:off x="3122839" y="3467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2A4655-8AFD-45C1-8412-83C3D8E1F5B5}"/>
              </a:ext>
            </a:extLst>
          </p:cNvPr>
          <p:cNvSpPr/>
          <p:nvPr/>
        </p:nvSpPr>
        <p:spPr>
          <a:xfrm>
            <a:off x="3798836" y="3470391"/>
            <a:ext cx="15841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сироты и дети, оставшиеся без попечения родителей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2918790-188E-4FED-8F8C-BA297C9CFF76}"/>
              </a:ext>
            </a:extLst>
          </p:cNvPr>
          <p:cNvSpPr/>
          <p:nvPr/>
        </p:nvSpPr>
        <p:spPr>
          <a:xfrm>
            <a:off x="5589113" y="346797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граждане, носящие звание «Почетный гражданин города Котельники»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C2FB630-6BE2-4D74-812B-CB8D4B3AADAD}"/>
              </a:ext>
            </a:extLst>
          </p:cNvPr>
          <p:cNvSpPr/>
          <p:nvPr/>
        </p:nvSpPr>
        <p:spPr>
          <a:xfrm>
            <a:off x="7375600" y="3467975"/>
            <a:ext cx="1453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лица, имеющие на иждивении ребенка-инвалида</a:t>
            </a:r>
          </a:p>
        </p:txBody>
      </p:sp>
    </p:spTree>
    <p:extLst>
      <p:ext uri="{BB962C8B-B14F-4D97-AF65-F5344CB8AC3E}">
        <p14:creationId xmlns:p14="http://schemas.microsoft.com/office/powerpoint/2010/main" val="415734677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80FCDF4-7A15-4A07-B30D-4761AC2D4EC4}"/>
              </a:ext>
            </a:extLst>
          </p:cNvPr>
          <p:cNvSpPr/>
          <p:nvPr/>
        </p:nvSpPr>
        <p:spPr>
          <a:xfrm>
            <a:off x="502625" y="915566"/>
            <a:ext cx="3924435" cy="2536397"/>
          </a:xfrm>
          <a:prstGeom prst="roundRect">
            <a:avLst/>
          </a:prstGeom>
          <a:solidFill>
            <a:srgbClr val="C4E6E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" y="197480"/>
            <a:ext cx="8753226" cy="303789"/>
          </a:xfrm>
        </p:spPr>
        <p:txBody>
          <a:bodyPr/>
          <a:lstStyle/>
          <a:p>
            <a:r>
              <a:rPr lang="ru-RU" sz="2000"/>
              <a:t>Налоговые ставки земельного налога </a:t>
            </a:r>
            <a:r>
              <a:rPr lang="ru-RU" sz="1100"/>
              <a:t>(от кадастровой стоимости земельных участков)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040" y="4551190"/>
            <a:ext cx="864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налога установлены Решением Совета депутатов городского округа Котельники Московской области от 18.11.2015 № 2/21</a:t>
            </a:r>
            <a:b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 земельном налоге на территории городского округа Котельники Московской области»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29FE22-D486-4075-B10B-1D3D92C58BBA}"/>
              </a:ext>
            </a:extLst>
          </p:cNvPr>
          <p:cNvSpPr txBox="1"/>
          <p:nvPr/>
        </p:nvSpPr>
        <p:spPr>
          <a:xfrm>
            <a:off x="637640" y="1650932"/>
            <a:ext cx="36724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</a:rPr>
              <a:t>занятых жилищным фондом и объектами инженерной инфраструктуры жилищно-коммунального комплекса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</a:rPr>
              <a:t>не используемых в предпринимательской деятельности, приобретенных (предоставленных) для ведения личного подсобного хозяйства, садоводства, или огородничества или животноводств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>
              <a:solidFill>
                <a:schemeClr val="accent5">
                  <a:lumMod val="5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</a:rPr>
              <a:t>занятых индивидуальными гаражами, общественными организациями собственников гаражей и гаражных кооперативов.</a:t>
            </a:r>
          </a:p>
          <a:p>
            <a:endParaRPr lang="ru-RU" sz="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9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06DFB-2D72-4905-8DEB-EA42C67A4B64}"/>
              </a:ext>
            </a:extLst>
          </p:cNvPr>
          <p:cNvSpPr txBox="1"/>
          <p:nvPr/>
        </p:nvSpPr>
        <p:spPr>
          <a:xfrm>
            <a:off x="1285711" y="915566"/>
            <a:ext cx="2376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635080"/>
                </a:solidFill>
                <a:latin typeface="Arial Black" panose="020b0a04020102020204" pitchFamily="34" charset="0"/>
              </a:rPr>
              <a:t>0,2</a:t>
            </a:r>
            <a:r>
              <a:rPr lang="ru-RU" sz="1100">
                <a:solidFill>
                  <a:srgbClr val="635080"/>
                </a:solidFill>
                <a:latin typeface="Arial Black" panose="020b0a04020102020204" pitchFamily="34" charset="0"/>
              </a:rPr>
              <a:t> </a:t>
            </a:r>
            <a:r>
              <a:rPr lang="ru-RU" sz="1800">
                <a:solidFill>
                  <a:srgbClr val="635080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r>
              <a:rPr lang="ru-RU" sz="800">
                <a:solidFill>
                  <a:schemeClr val="accent5">
                    <a:lumMod val="50000"/>
                  </a:schemeClr>
                </a:solidFill>
              </a:rPr>
              <a:t>в отношении земельных участков: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0BE312F-5F7A-4BE4-81B4-6D387BE3F91E}"/>
              </a:ext>
            </a:extLst>
          </p:cNvPr>
          <p:cNvSpPr/>
          <p:nvPr/>
        </p:nvSpPr>
        <p:spPr>
          <a:xfrm>
            <a:off x="4680013" y="904514"/>
            <a:ext cx="3924435" cy="253639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05CA1-28C5-48C4-B146-476485452554}"/>
              </a:ext>
            </a:extLst>
          </p:cNvPr>
          <p:cNvSpPr txBox="1"/>
          <p:nvPr/>
        </p:nvSpPr>
        <p:spPr>
          <a:xfrm>
            <a:off x="5580112" y="915566"/>
            <a:ext cx="2376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673759"/>
                </a:solidFill>
                <a:latin typeface="Arial Black" panose="020b0a04020102020204" pitchFamily="34" charset="0"/>
              </a:rPr>
              <a:t>0,3</a:t>
            </a:r>
            <a:r>
              <a:rPr lang="ru-RU" sz="1100">
                <a:solidFill>
                  <a:srgbClr val="673759"/>
                </a:solidFill>
                <a:latin typeface="Arial Black" panose="020b0a04020102020204" pitchFamily="34" charset="0"/>
              </a:rPr>
              <a:t> </a:t>
            </a:r>
            <a:r>
              <a:rPr lang="ru-RU" sz="1800">
                <a:solidFill>
                  <a:srgbClr val="673759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r>
              <a:rPr lang="ru-RU" sz="800">
                <a:solidFill>
                  <a:srgbClr val="673759"/>
                </a:solidFill>
              </a:rPr>
              <a:t>в отношении земельных участков: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8DB7EF-855C-41F6-A5EE-B74BB4F0DA6D}"/>
              </a:ext>
            </a:extLst>
          </p:cNvPr>
          <p:cNvSpPr txBox="1"/>
          <p:nvPr/>
        </p:nvSpPr>
        <p:spPr>
          <a:xfrm>
            <a:off x="4806026" y="1650932"/>
            <a:ext cx="367240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</a:rPr>
              <a:t>отнесенных к землям в составе зон сельскохозяйственного назначения или к землям в составе зон сельскохозяйственного использования в городском округе Котельники и используемых для сельскохозяйственного производства</a:t>
            </a:r>
          </a:p>
          <a:p>
            <a:endParaRPr lang="ru-RU" sz="80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</a:rPr>
              <a:t>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нужд;</a:t>
            </a:r>
          </a:p>
          <a:p>
            <a:endParaRPr lang="ru-RU" sz="800">
              <a:solidFill>
                <a:schemeClr val="accent5">
                  <a:lumMod val="5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>
                <a:solidFill>
                  <a:schemeClr val="accent5">
                    <a:lumMod val="50000"/>
                  </a:schemeClr>
                </a:solidFill>
              </a:rPr>
              <a:t>занятых объектами образования, науки, здравоохранения и социального обеспечения, физической культуры и спорта, культуры, искусства.</a:t>
            </a:r>
          </a:p>
          <a:p>
            <a:endParaRPr lang="ru-RU" sz="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9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FAF67-767F-48C7-8DAD-278D5BE81F9B}"/>
              </a:ext>
            </a:extLst>
          </p:cNvPr>
          <p:cNvSpPr txBox="1"/>
          <p:nvPr/>
        </p:nvSpPr>
        <p:spPr>
          <a:xfrm>
            <a:off x="958098" y="353197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1,5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%  </a:t>
            </a:r>
            <a:r>
              <a:rPr lang="ru-RU" sz="1800">
                <a:solidFill>
                  <a:schemeClr val="accent5">
                    <a:lumMod val="50000"/>
                  </a:schemeClr>
                </a:solidFill>
              </a:rPr>
              <a:t>в отношении прочих земельных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219790143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80FCDF4-7A15-4A07-B30D-4761AC2D4EC4}"/>
              </a:ext>
            </a:extLst>
          </p:cNvPr>
          <p:cNvSpPr/>
          <p:nvPr/>
        </p:nvSpPr>
        <p:spPr>
          <a:xfrm>
            <a:off x="502625" y="915567"/>
            <a:ext cx="1899675" cy="1204192"/>
          </a:xfrm>
          <a:prstGeom prst="roundRect">
            <a:avLst/>
          </a:prstGeom>
          <a:solidFill>
            <a:srgbClr val="C4E6E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" y="197480"/>
            <a:ext cx="8753226" cy="303789"/>
          </a:xfrm>
        </p:spPr>
        <p:txBody>
          <a:bodyPr/>
          <a:lstStyle/>
          <a:p>
            <a:r>
              <a:rPr lang="ru-RU" sz="2000"/>
              <a:t>Налоговые ставки налога на имущество физических лиц </a:t>
            </a:r>
            <a:br>
              <a:rPr lang="ru-RU" sz="2000"/>
            </a:br>
            <a:r>
              <a:rPr lang="ru-RU" sz="1100"/>
              <a:t>(от кадастровой стоимости имущества)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8364" y="4543188"/>
            <a:ext cx="7187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налога установлены Решением Совета депутатов городского округа Котельники Московской области от 11.11.2014 № 7/4</a:t>
            </a:r>
            <a:b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 налоге на имущество физических лиц на территории городского округа Котельники Московской области» </a:t>
            </a:r>
          </a:p>
          <a:p>
            <a:pPr algn="ctr"/>
            <a:endParaRPr lang="ru-RU" sz="9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06DFB-2D72-4905-8DEB-EA42C67A4B64}"/>
              </a:ext>
            </a:extLst>
          </p:cNvPr>
          <p:cNvSpPr txBox="1"/>
          <p:nvPr/>
        </p:nvSpPr>
        <p:spPr>
          <a:xfrm>
            <a:off x="604230" y="1024739"/>
            <a:ext cx="1899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635080"/>
                </a:solidFill>
                <a:latin typeface="Arial Black" panose="020b0a04020102020204" pitchFamily="34" charset="0"/>
              </a:rPr>
              <a:t>0,1</a:t>
            </a:r>
            <a:r>
              <a:rPr lang="ru-RU" sz="1100">
                <a:solidFill>
                  <a:srgbClr val="635080"/>
                </a:solidFill>
                <a:latin typeface="Arial Black" panose="020b0a04020102020204" pitchFamily="34" charset="0"/>
              </a:rPr>
              <a:t> </a:t>
            </a:r>
            <a:r>
              <a:rPr lang="ru-RU" sz="1800">
                <a:solidFill>
                  <a:srgbClr val="635080"/>
                </a:solidFill>
                <a:latin typeface="Arial Black" panose="020b0a04020102020204" pitchFamily="34" charset="0"/>
              </a:rPr>
              <a:t>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Квартира (часть квартиры)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комната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0BE312F-5F7A-4BE4-81B4-6D387BE3F91E}"/>
              </a:ext>
            </a:extLst>
          </p:cNvPr>
          <p:cNvSpPr/>
          <p:nvPr/>
        </p:nvSpPr>
        <p:spPr>
          <a:xfrm>
            <a:off x="2526595" y="912673"/>
            <a:ext cx="3924435" cy="253639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05CA1-28C5-48C4-B146-476485452554}"/>
              </a:ext>
            </a:extLst>
          </p:cNvPr>
          <p:cNvSpPr txBox="1"/>
          <p:nvPr/>
        </p:nvSpPr>
        <p:spPr>
          <a:xfrm>
            <a:off x="3300679" y="940153"/>
            <a:ext cx="237626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673759"/>
                </a:solidFill>
                <a:latin typeface="Arial Black" panose="020b0a04020102020204" pitchFamily="34" charset="0"/>
              </a:rPr>
              <a:t>0,3</a:t>
            </a:r>
            <a:r>
              <a:rPr lang="ru-RU" sz="1100">
                <a:solidFill>
                  <a:srgbClr val="673759"/>
                </a:solidFill>
                <a:latin typeface="Arial Black" panose="020b0a04020102020204" pitchFamily="34" charset="0"/>
              </a:rPr>
              <a:t> </a:t>
            </a:r>
            <a:r>
              <a:rPr lang="ru-RU" sz="1800">
                <a:solidFill>
                  <a:srgbClr val="673759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r>
              <a:rPr lang="ru-RU" sz="900">
                <a:solidFill>
                  <a:srgbClr val="673759"/>
                </a:solidFill>
              </a:rPr>
              <a:t>в отношении земельных участков</a:t>
            </a:r>
            <a:r>
              <a:rPr lang="ru-RU" sz="800">
                <a:solidFill>
                  <a:srgbClr val="673759"/>
                </a:solidFill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8DB7EF-855C-41F6-A5EE-B74BB4F0DA6D}"/>
              </a:ext>
            </a:extLst>
          </p:cNvPr>
          <p:cNvSpPr txBox="1"/>
          <p:nvPr/>
        </p:nvSpPr>
        <p:spPr>
          <a:xfrm>
            <a:off x="2685246" y="1608008"/>
            <a:ext cx="36724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Жилые дома (часть жилого дома)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Объекты незавершенного строительства в случае, если проектируемым назначением таких объектов является жилой дом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Единые недвижимые комплексы, в состав которых входит хотя бы один жилой дом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Гаражи и машино-места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9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FAF67-767F-48C7-8DAD-278D5BE81F9B}"/>
              </a:ext>
            </a:extLst>
          </p:cNvPr>
          <p:cNvSpPr txBox="1"/>
          <p:nvPr/>
        </p:nvSpPr>
        <p:spPr>
          <a:xfrm>
            <a:off x="958098" y="353197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0,5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%  </a:t>
            </a:r>
            <a:r>
              <a:rPr lang="ru-RU" sz="1800">
                <a:solidFill>
                  <a:schemeClr val="accent5">
                    <a:lumMod val="50000"/>
                  </a:schemeClr>
                </a:solidFill>
              </a:rPr>
              <a:t>в отношении прочих объектов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A20A5DE-DF0A-49BB-9F5E-49EAAA6AFD84}"/>
              </a:ext>
            </a:extLst>
          </p:cNvPr>
          <p:cNvSpPr/>
          <p:nvPr/>
        </p:nvSpPr>
        <p:spPr>
          <a:xfrm>
            <a:off x="6559073" y="904750"/>
            <a:ext cx="2410132" cy="2536397"/>
          </a:xfrm>
          <a:prstGeom prst="roundRect">
            <a:avLst/>
          </a:prstGeom>
          <a:solidFill>
            <a:srgbClr val="FFFFC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AFF74F-D93A-4363-9C6D-BD7E11D2463B}"/>
              </a:ext>
            </a:extLst>
          </p:cNvPr>
          <p:cNvSpPr txBox="1"/>
          <p:nvPr/>
        </p:nvSpPr>
        <p:spPr>
          <a:xfrm>
            <a:off x="6660677" y="988835"/>
            <a:ext cx="2234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ставки от кадастровой стоимости в отношении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 составляют:</a:t>
            </a:r>
          </a:p>
          <a:p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2015 году - </a:t>
            </a:r>
            <a:r>
              <a:rPr lang="ru-RU" sz="1200" b="1">
                <a:solidFill>
                  <a:srgbClr val="673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1,5 %</a:t>
            </a:r>
          </a:p>
          <a:p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2016 году - </a:t>
            </a:r>
            <a:r>
              <a:rPr lang="ru-RU" sz="1200" b="1">
                <a:solidFill>
                  <a:srgbClr val="673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1,5 %</a:t>
            </a:r>
          </a:p>
          <a:p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- </a:t>
            </a:r>
            <a:r>
              <a:rPr lang="ru-RU" sz="1200" b="1">
                <a:solidFill>
                  <a:srgbClr val="673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1,5 %</a:t>
            </a:r>
          </a:p>
          <a:p>
            <a:r>
              <a:rPr lang="ru-RU" sz="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и следующие – </a:t>
            </a:r>
            <a:r>
              <a:rPr lang="ru-RU" sz="1200" b="1">
                <a:solidFill>
                  <a:srgbClr val="673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2 %</a:t>
            </a:r>
          </a:p>
          <a:p>
            <a:endParaRPr lang="ru-RU" sz="9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CEB6DB4-427E-46FC-B3E2-A81CD5A7DF53}"/>
              </a:ext>
            </a:extLst>
          </p:cNvPr>
          <p:cNvSpPr/>
          <p:nvPr/>
        </p:nvSpPr>
        <p:spPr>
          <a:xfrm>
            <a:off x="502625" y="2235726"/>
            <a:ext cx="1899675" cy="1195954"/>
          </a:xfrm>
          <a:prstGeom prst="roundRect">
            <a:avLst/>
          </a:prstGeom>
          <a:solidFill>
            <a:srgbClr val="CCCC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D16E3A-D781-44C3-91B8-210B17F57CAF}"/>
              </a:ext>
            </a:extLst>
          </p:cNvPr>
          <p:cNvSpPr txBox="1"/>
          <p:nvPr/>
        </p:nvSpPr>
        <p:spPr>
          <a:xfrm>
            <a:off x="502626" y="2266789"/>
            <a:ext cx="1768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635080"/>
                </a:solidFill>
                <a:latin typeface="Arial Black" panose="020b0a04020102020204" pitchFamily="34" charset="0"/>
              </a:rPr>
              <a:t>2</a:t>
            </a:r>
            <a:r>
              <a:rPr lang="ru-RU" sz="1100">
                <a:solidFill>
                  <a:srgbClr val="635080"/>
                </a:solidFill>
                <a:latin typeface="Arial Black" panose="020b0a04020102020204" pitchFamily="34" charset="0"/>
              </a:rPr>
              <a:t> </a:t>
            </a:r>
            <a:r>
              <a:rPr lang="ru-RU" sz="1800">
                <a:solidFill>
                  <a:srgbClr val="635080"/>
                </a:solidFill>
                <a:latin typeface="Arial Black" panose="020b0a04020102020204" pitchFamily="34" charset="0"/>
              </a:rPr>
              <a:t>%</a:t>
            </a:r>
          </a:p>
          <a:p>
            <a:pPr algn="ctr"/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в отношении объектов, кадастровая стоимость каждого из которых превышает 300 млн.рублей</a:t>
            </a:r>
            <a:endParaRPr lang="ru-RU" sz="9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7259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2546"/>
            <a:ext cx="7067128" cy="1728192"/>
          </a:xfrm>
        </p:spPr>
        <p:txBody>
          <a:bodyPr/>
          <a:lstStyle/>
          <a:p>
            <a:r>
              <a:rPr lang="ru-RU" sz="2000"/>
              <a:t>Предоставление налоговых льгот физическим лицам на территории городского округа Котельники Московской области  (выпадающие доходы)</a:t>
            </a:r>
            <a:br>
              <a:rPr lang="ru-RU" sz="2000"/>
            </a:br>
            <a:r>
              <a:rPr lang="ru-RU" sz="2000"/>
              <a:t>тыс. руб.</a:t>
            </a:r>
            <a:br>
              <a:rPr lang="ru-RU" sz="1800"/>
            </a:br>
            <a:endParaRPr lang="ru-RU" sz="1800"/>
          </a:p>
        </p:txBody>
      </p:sp>
      <p:graphicFrame>
        <p:nvGraphicFramePr>
          <p:cNvPr id="7" name="Объект 3"/>
          <p:cNvGraphicFramePr/>
          <p:nvPr>
            <p:extLst>
              <p:ext uri="{D42A27DB-BD31-4B8C-83A1-F6EECF244321}">
                <p14:modId xmlns:p14="http://schemas.microsoft.com/office/powerpoint/2010/main" val="2963466913"/>
              </p:ext>
            </p:extLst>
          </p:nvPr>
        </p:nvGraphicFramePr>
        <p:xfrm>
          <a:off x="215516" y="1471180"/>
          <a:ext cx="2880320" cy="275675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8" name="Объект 3"/>
          <p:cNvGraphicFramePr/>
          <p:nvPr>
            <p:extLst>
              <p:ext uri="{D42A27DB-BD31-4B8C-83A1-F6EECF244321}">
                <p14:modId xmlns:p14="http://schemas.microsoft.com/office/powerpoint/2010/main" val="3613918002"/>
              </p:ext>
            </p:extLst>
          </p:nvPr>
        </p:nvGraphicFramePr>
        <p:xfrm>
          <a:off x="3167844" y="1471180"/>
          <a:ext cx="2880320" cy="275675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311860" y="1975236"/>
            <a:ext cx="1872208" cy="2016224"/>
            <a:chOff x="144016" y="504056"/>
            <a:chExt cx="1872208" cy="2016224"/>
          </a:xfrm>
        </p:grpSpPr>
        <p:sp>
          <p:nvSpPr>
            <p:cNvPr id="10" name="TextBox 2"/>
            <p:cNvSpPr txBox="1"/>
            <p:nvPr/>
          </p:nvSpPr>
          <p:spPr>
            <a:xfrm>
              <a:off x="1152128" y="504056"/>
              <a:ext cx="576064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985</a:t>
              </a: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44016" y="576064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1 201</a:t>
              </a:r>
              <a:endParaRPr lang="ru-RU" sz="11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1368152" y="2232248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6 935</a:t>
              </a: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648072" y="1464158"/>
              <a:ext cx="720080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9 121</a:t>
              </a:r>
              <a:endParaRPr lang="ru-RU" sz="11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5536" y="4227934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Помимо мер социальной поддержки, физические лица получают льготы по уплате имущественных налогов, установленных Налоговым кодексом Российской Федерации, законом Московской области, нормативными правовыми актами муниципального образования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4" name="Объект 3"/>
          <p:cNvGraphicFramePr/>
          <p:nvPr>
            <p:extLst>
              <p:ext uri="{D42A27DB-BD31-4B8C-83A1-F6EECF244321}">
                <p14:modId xmlns:p14="http://schemas.microsoft.com/office/powerpoint/2010/main" val="4077147088"/>
              </p:ext>
            </p:extLst>
          </p:nvPr>
        </p:nvGraphicFramePr>
        <p:xfrm>
          <a:off x="6120172" y="1471180"/>
          <a:ext cx="2880320" cy="275675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6264188" y="1961463"/>
            <a:ext cx="1872208" cy="2016224"/>
            <a:chOff x="144016" y="504056"/>
            <a:chExt cx="1872208" cy="2016224"/>
          </a:xfrm>
        </p:grpSpPr>
        <p:sp>
          <p:nvSpPr>
            <p:cNvPr id="18" name="TextBox 2"/>
            <p:cNvSpPr txBox="1"/>
            <p:nvPr/>
          </p:nvSpPr>
          <p:spPr>
            <a:xfrm>
              <a:off x="1152128" y="504056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1 005</a:t>
              </a: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144016" y="576064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1 235</a:t>
              </a:r>
              <a:endParaRPr lang="ru-RU" sz="11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1368152" y="2232248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7 148</a:t>
              </a: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648072" y="1464158"/>
              <a:ext cx="720080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9 388</a:t>
              </a:r>
              <a:endParaRPr lang="ru-RU" sz="11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40299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000"/>
              <a:t>Структура расходов бюджета</a:t>
            </a:r>
            <a:endParaRPr sz="3000"/>
          </a:p>
        </p:txBody>
      </p:sp>
      <p:sp>
        <p:nvSpPr>
          <p:cNvPr id="296" name="Google Shape;296;p29"/>
          <p:cNvSpPr txBox="1"/>
          <p:nvPr/>
        </p:nvSpPr>
        <p:spPr>
          <a:xfrm>
            <a:off x="7276800" y="2119116"/>
            <a:ext cx="161568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МУНИЦИПАЛЬНЫЕ ПРОГРАММЫ</a:t>
            </a:r>
          </a:p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2 205 млн.руб.</a:t>
            </a:r>
            <a:endParaRPr sz="800">
              <a:solidFill>
                <a:schemeClr val="accent5">
                  <a:lumMod val="50000"/>
                </a:schemeClr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cxnSp>
        <p:nvCxnSpPr>
          <p:cNvPr id="297" name="Google Shape;297;p29"/>
          <p:cNvCxnSpPr/>
          <p:nvPr/>
        </p:nvCxnSpPr>
        <p:spPr>
          <a:xfrm flipH="1">
            <a:off x="6149630" y="2862081"/>
            <a:ext cx="857550" cy="0"/>
          </a:xfrm>
          <a:prstGeom prst="straightConnector1">
            <a:avLst/>
          </a:prstGeom>
          <a:noFill/>
          <a:ln w="9525" cap="flat" cmpd="sng">
            <a:solidFill>
              <a:srgbClr val="9EB3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29"/>
          <p:cNvCxnSpPr/>
          <p:nvPr/>
        </p:nvCxnSpPr>
        <p:spPr>
          <a:xfrm>
            <a:off x="2555776" y="4449645"/>
            <a:ext cx="1715100" cy="0"/>
          </a:xfrm>
          <a:prstGeom prst="straightConnector1">
            <a:avLst/>
          </a:prstGeom>
          <a:noFill/>
          <a:ln w="9525" cap="flat" cmpd="sng">
            <a:solidFill>
              <a:srgbClr val="9EB3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p29"/>
          <p:cNvSpPr txBox="1"/>
          <p:nvPr/>
        </p:nvSpPr>
        <p:spPr>
          <a:xfrm>
            <a:off x="569312" y="4048270"/>
            <a:ext cx="1867200" cy="80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НЕПРОГРАММНЫЕ</a:t>
            </a:r>
          </a:p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РАСХОДЫ</a:t>
            </a:r>
          </a:p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 53 млн.руб.</a:t>
            </a:r>
          </a:p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endParaRPr sz="1200">
              <a:solidFill>
                <a:schemeClr val="accent5">
                  <a:lumMod val="50000"/>
                </a:schemeClr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3684030" y="4083918"/>
            <a:ext cx="2472147" cy="716298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rgbClr val="602C5C">
                  <a:shade val="30000"/>
                  <a:satMod val="115000"/>
                </a:srgbClr>
              </a:gs>
              <a:gs pos="50000">
                <a:srgbClr val="602C5C">
                  <a:shade val="67500"/>
                  <a:satMod val="115000"/>
                </a:srgbClr>
              </a:gs>
              <a:gs pos="100000">
                <a:srgbClr val="602C5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3684031" y="1457925"/>
            <a:ext cx="2472146" cy="2808312"/>
          </a:xfrm>
          <a:prstGeom prst="can">
            <a:avLst>
              <a:gd name="adj" fmla="val 13053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48264" y="2718065"/>
            <a:ext cx="288032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483768" y="4305629"/>
            <a:ext cx="288032" cy="288032"/>
          </a:xfrm>
          <a:prstGeom prst="ellipse">
            <a:avLst/>
          </a:prstGeom>
          <a:solidFill>
            <a:srgbClr val="6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1828000"/>
            <a:ext cx="274940" cy="22322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3082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107504" y="-28105"/>
            <a:ext cx="8075240" cy="1042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/>
              <a:t>Расходы бюджета в разрезе муниципальных программ</a:t>
            </a:r>
            <a:endParaRPr sz="240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1828000"/>
            <a:ext cx="274940" cy="22322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42"/>
              </p:ext>
            </p:extLst>
          </p:nvPr>
        </p:nvGraphicFramePr>
        <p:xfrm>
          <a:off x="251520" y="952811"/>
          <a:ext cx="8640959" cy="4000270"/>
        </p:xfrm>
        <a:graphic>
          <a:graphicData uri="http://schemas.openxmlformats.org/drawingml/2006/table">
            <a:tbl>
              <a:tblPr firstRow="1" firstCol="1" bandRow="1">
                <a:tableStyleId>{61139746-484A-4F92-B0BD-B6926064FB0F}</a:tableStyleId>
              </a:tblPr>
              <a:tblGrid>
                <a:gridCol w="270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96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Наименование программы 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2021 год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87C7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2022 год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2023 год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2024 год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75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«Здравоохранение»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5316,00</a:t>
                      </a: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6000,00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5 000,0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7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0</a:t>
                      </a: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00,0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26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«Культура»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117197,24</a:t>
                      </a: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122207,87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117233,05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168296,84</a:t>
                      </a: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002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«Образование»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645395,55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779172,07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732148,10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716259,43</a:t>
                      </a: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346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«Социальная защита населения»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31651,40</a:t>
                      </a: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33928,70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34287,70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34867,40</a:t>
                      </a: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002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«Спорт»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700" b="0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rial"/>
                          <a:sym typeface="Arial"/>
                        </a:rPr>
                        <a:t>142195,00</a:t>
                      </a:r>
                      <a:endParaRPr lang="ru-RU" sz="700" b="0" i="0" u="none" strike="noStrike" cap="non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132014,00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131894,00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131894,00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83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сельского хозяйства»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872,74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1012,00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1012,00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1012,00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83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«Экология и окружающая среда»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2607,50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2133,37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2133,37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2133,37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446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35543,89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39717,69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38637,11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38637,11</a:t>
                      </a: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002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«Жилище»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52189,80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40368,21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9398,21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24308,21</a:t>
                      </a: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64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инженерной инфраструктуры и энергоэффективности»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23616,48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4833,61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1333,61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1333,61</a:t>
                      </a: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4002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«Предпринимательство»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500,0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1 000,0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1 000,0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1 000,0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64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«Управление имуществом и муниципальными финансами»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309774,05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320779,89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299679,89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276679,89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6409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24932,97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22587,68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21747,88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21724,88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446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и функционирование дорожно-транспортного комплекса»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40406,03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15709,00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18163,00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24303,00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483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«Муниципальная программа «Цифровое муниципальное образование»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57187,67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65692,00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63810,00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62692,00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483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«Архитектура и градостроительство»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3081,12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979,84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979,84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979,84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64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«Формирование современной комфортной городской среды»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328203,22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317812,62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284290,49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180195,50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593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«Строительство объектов социальной инфраструктуры»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299361,00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1830514,00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3160712,00</a:t>
                      </a:r>
                      <a:endParaRPr lang="ru-RU" sz="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592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8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1936883,68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2205309,56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3593262,25</a:t>
                      </a:r>
                    </a:p>
                  </a:txBody>
                  <a:tcPr marL="16595" marR="16595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4851029,18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67844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"/>
            <a:ext cx="8291264" cy="843658"/>
          </a:xfrm>
        </p:spPr>
        <p:txBody>
          <a:bodyPr/>
          <a:lstStyle/>
          <a:p>
            <a:pPr lvl="0">
              <a:lnSpc>
                <a:spcPct val="100000"/>
              </a:lnSpc>
              <a:buClrTx/>
              <a:buSzTx/>
              <a:defRPr/>
            </a:pPr>
            <a:r>
              <a:rPr lang="ru-RU" sz="2400" kern="1200">
                <a:solidFill>
                  <a:schemeClr val="bg1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70224"/>
              </p:ext>
            </p:extLst>
          </p:nvPr>
        </p:nvGraphicFramePr>
        <p:xfrm>
          <a:off x="457491" y="1995686"/>
          <a:ext cx="8506999" cy="2923515"/>
        </p:xfrm>
        <a:graphic>
          <a:graphicData uri="http://schemas.openxmlformats.org/drawingml/2006/table">
            <a:tbl>
              <a:tblPr firstRow="1" firstCol="1" bandRow="1" bandCol="1">
                <a:tableStyleId>{35758FB7-9AC5-4552-8A53-C91805E547FA}</a:tableStyleId>
              </a:tblPr>
              <a:tblGrid>
                <a:gridCol w="398145">
                  <a:extLst>
                    <a:ext uri="{9D8B030D-6E8A-4147-A177-3AD203B41FA5}">
                      <a16:colId xmlns:a16="http://schemas.microsoft.com/office/drawing/2014/main" val="2225769319"/>
                    </a:ext>
                  </a:extLst>
                </a:gridCol>
                <a:gridCol w="1539641">
                  <a:extLst>
                    <a:ext uri="{9D8B030D-6E8A-4147-A177-3AD203B41FA5}">
                      <a16:colId xmlns:a16="http://schemas.microsoft.com/office/drawing/2014/main" val="1462507642"/>
                    </a:ext>
                  </a:extLst>
                </a:gridCol>
                <a:gridCol w="751768">
                  <a:extLst>
                    <a:ext uri="{9D8B030D-6E8A-4147-A177-3AD203B41FA5}">
                      <a16:colId xmlns:a16="http://schemas.microsoft.com/office/drawing/2014/main" val="76028110"/>
                    </a:ext>
                  </a:extLst>
                </a:gridCol>
                <a:gridCol w="128811">
                  <a:extLst>
                    <a:ext uri="{9D8B030D-6E8A-4147-A177-3AD203B41FA5}">
                      <a16:colId xmlns:a16="http://schemas.microsoft.com/office/drawing/2014/main" val="3130543453"/>
                    </a:ext>
                  </a:extLst>
                </a:gridCol>
                <a:gridCol w="485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685">
                  <a:extLst>
                    <a:ext uri="{9D8B030D-6E8A-4147-A177-3AD203B41FA5}">
                      <a16:colId xmlns:a16="http://schemas.microsoft.com/office/drawing/2014/main" val="1156723960"/>
                    </a:ext>
                  </a:extLst>
                </a:gridCol>
                <a:gridCol w="763625">
                  <a:extLst>
                    <a:ext uri="{9D8B030D-6E8A-4147-A177-3AD203B41FA5}">
                      <a16:colId xmlns:a16="http://schemas.microsoft.com/office/drawing/2014/main" val="760629375"/>
                    </a:ext>
                  </a:extLst>
                </a:gridCol>
                <a:gridCol w="614348">
                  <a:extLst>
                    <a:ext uri="{9D8B030D-6E8A-4147-A177-3AD203B41FA5}">
                      <a16:colId xmlns:a16="http://schemas.microsoft.com/office/drawing/2014/main" val="3460049129"/>
                    </a:ext>
                  </a:extLst>
                </a:gridCol>
                <a:gridCol w="614348">
                  <a:extLst>
                    <a:ext uri="{9D8B030D-6E8A-4147-A177-3AD203B41FA5}">
                      <a16:colId xmlns:a16="http://schemas.microsoft.com/office/drawing/2014/main" val="1020150324"/>
                    </a:ext>
                  </a:extLst>
                </a:gridCol>
                <a:gridCol w="535131">
                  <a:extLst>
                    <a:ext uri="{9D8B030D-6E8A-4147-A177-3AD203B41FA5}">
                      <a16:colId xmlns:a16="http://schemas.microsoft.com/office/drawing/2014/main" val="3981491685"/>
                    </a:ext>
                  </a:extLst>
                </a:gridCol>
                <a:gridCol w="1834960">
                  <a:extLst>
                    <a:ext uri="{9D8B030D-6E8A-4147-A177-3AD203B41FA5}">
                      <a16:colId xmlns:a16="http://schemas.microsoft.com/office/drawing/2014/main" val="413573269"/>
                    </a:ext>
                  </a:extLst>
                </a:gridCol>
              </a:tblGrid>
              <a:tr h="298921">
                <a:tc gridSpan="11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Показатели реализации муниципальной программы «Здравоохранение»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89325"/>
                  </a:ext>
                </a:extLst>
              </a:tr>
              <a:tr h="199282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№ 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90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Тип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показателя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Единица 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Отчетный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2020 г.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Планируемое значение по годам реализации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Номер основного мероприятия в перечне мероприятий подпрограммы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73391"/>
                  </a:ext>
                </a:extLst>
              </a:tr>
              <a:tr h="473293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2021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2022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2023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2024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47295"/>
                  </a:ext>
                </a:extLst>
              </a:tr>
              <a:tr h="33285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1 «Профилактика заболеваний и формирование здорового образа жизни. Развитие первичной медико-санитарной помощи»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544242"/>
                  </a:ext>
                </a:extLst>
              </a:tr>
              <a:tr h="22419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5 «Финансовое обеспечение системы организации медицинской помощи»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047860"/>
                  </a:ext>
                </a:extLst>
              </a:tr>
              <a:tr h="139496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2.1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900">
                          <a:effectLst/>
                        </a:rPr>
                        <a:t>Жилье  - медикам первичного звена и узкого профиля, обеспеченных жильем, из числа привлеченных нуждающихся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Приоритетно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900" err="1">
                          <a:effectLst/>
                        </a:rPr>
                        <a:t>Коициент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03 Развитие мер социальной поддержки медицинских работников</a:t>
                      </a:r>
                      <a:endParaRPr lang="ru-RU" sz="900">
                        <a:effectLst/>
                      </a:endParaRPr>
                    </a:p>
                    <a:p>
                      <a:pPr indent="68580"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indent="68580"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16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32541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25" y="-100"/>
            <a:ext cx="8705263" cy="627634"/>
          </a:xfrm>
        </p:spPr>
        <p:txBody>
          <a:bodyPr/>
          <a:lstStyle/>
          <a:p>
            <a:r>
              <a:rPr lang="ru-RU" sz="2400" kern="1200">
                <a:solidFill>
                  <a:schemeClr val="bg1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 sz="24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793256"/>
              </p:ext>
            </p:extLst>
          </p:nvPr>
        </p:nvGraphicFramePr>
        <p:xfrm>
          <a:off x="179388" y="1203598"/>
          <a:ext cx="8815387" cy="381642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Worksheet" r:id="rId2" imgW="11220512" imgH="5419710" progId="Excel.Sheet.12">
                  <p:embed/>
                </p:oleObj>
              </mc:Choice>
              <mc:Fallback>
                <p:oleObj name="Worksheet" r:id="rId2" imgW="11220512" imgH="5419710" progId="Excel.Shee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388" y="1203598"/>
                        <a:ext cx="8815387" cy="381642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93337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0"/>
            <a:ext cx="8496944" cy="625624"/>
          </a:xfrm>
        </p:spPr>
        <p:txBody>
          <a:bodyPr/>
          <a:lstStyle/>
          <a:p>
            <a:r>
              <a:rPr lang="ru-RU" sz="2400" kern="1200">
                <a:solidFill>
                  <a:schemeClr val="bg1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 sz="24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305463"/>
              </p:ext>
            </p:extLst>
          </p:nvPr>
        </p:nvGraphicFramePr>
        <p:xfrm>
          <a:off x="179388" y="1203325"/>
          <a:ext cx="8815387" cy="3740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Worksheet" r:id="rId2" imgW="11220512" imgH="4686390" progId="Excel.Sheet.12">
                  <p:embed/>
                </p:oleObj>
              </mc:Choice>
              <mc:Fallback>
                <p:oleObj name="Worksheet" r:id="rId2" imgW="11220512" imgH="4686390" progId="Excel.Shee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388" y="1203325"/>
                        <a:ext cx="8815387" cy="37401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35697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25" y="-100"/>
            <a:ext cx="8633255" cy="699642"/>
          </a:xfrm>
        </p:spPr>
        <p:txBody>
          <a:bodyPr/>
          <a:lstStyle/>
          <a:p>
            <a:r>
              <a:rPr lang="ru-RU" sz="2400" kern="1200">
                <a:solidFill>
                  <a:schemeClr val="bg1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 sz="24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744635"/>
              </p:ext>
            </p:extLst>
          </p:nvPr>
        </p:nvGraphicFramePr>
        <p:xfrm>
          <a:off x="34925" y="700089"/>
          <a:ext cx="9001125" cy="44434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Worksheet" r:id="rId2" imgW="12229999" imgH="7248420" progId="Excel.Sheet.8">
                  <p:embed/>
                </p:oleObj>
              </mc:Choice>
              <mc:Fallback>
                <p:oleObj name="Worksheet" r:id="rId2" imgW="12229999" imgH="724842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" y="700089"/>
                        <a:ext cx="9001125" cy="444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17345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2767" y="210955"/>
            <a:ext cx="5486400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/>
              <a:t>Основные понятия</a:t>
            </a:r>
            <a:endParaRPr sz="2400"/>
          </a:p>
        </p:txBody>
      </p:sp>
      <p:grpSp>
        <p:nvGrpSpPr>
          <p:cNvPr id="6" name="Группа 5"/>
          <p:cNvGrpSpPr/>
          <p:nvPr/>
        </p:nvGrpSpPr>
        <p:grpSpPr>
          <a:xfrm>
            <a:off x="297548" y="699542"/>
            <a:ext cx="8424936" cy="4233003"/>
            <a:chOff x="1524000" y="1003040"/>
            <a:chExt cx="6105985" cy="3137417"/>
          </a:xfrm>
        </p:grpSpPr>
        <p:sp>
          <p:nvSpPr>
            <p:cNvPr id="7" name="Полилиния 6"/>
            <p:cNvSpPr/>
            <p:nvPr/>
          </p:nvSpPr>
          <p:spPr>
            <a:xfrm>
              <a:off x="2698699" y="2952632"/>
              <a:ext cx="1383792" cy="1187825"/>
            </a:xfrm>
            <a:custGeom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sz="1000" b="1">
                  <a:solidFill>
                    <a:srgbClr val="016350"/>
                  </a:solidFill>
                  <a:latin typeface="Candara" panose="020e0502030303020204" pitchFamily="34" charset="0"/>
                </a:rPr>
                <a:t>Доходы бюджета </a:t>
              </a:r>
              <a:r>
                <a:rPr lang="ru-RU" sz="1000">
                  <a:solidFill>
                    <a:srgbClr val="016350"/>
                  </a:solidFill>
                  <a:latin typeface="Candara" panose="020e0502030303020204" pitchFamily="34" charset="0"/>
                </a:rPr>
                <a:t>-поступающие в бюджет денежные средства</a:t>
              </a:r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1524000" y="2306952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9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1" name="Полилиния 10"/>
            <p:cNvSpPr/>
            <p:nvPr/>
          </p:nvSpPr>
          <p:spPr>
            <a:xfrm>
              <a:off x="3872179" y="2297853"/>
              <a:ext cx="1383792" cy="1187825"/>
            </a:xfrm>
            <a:custGeom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87C7D9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>
                <a:solidFill>
                  <a:srgbClr val="014F40"/>
                </a:solidFill>
                <a:latin typeface="Candara" panose="020e0502030303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>
                <a:solidFill>
                  <a:srgbClr val="014F40"/>
                </a:solidFill>
                <a:latin typeface="Candara" panose="020e0502030303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>
                  <a:solidFill>
                    <a:srgbClr val="014F40"/>
                  </a:solidFill>
                  <a:latin typeface="Candara" panose="020e0502030303020204" pitchFamily="34" charset="0"/>
                </a:rPr>
                <a:t>Межбюджетные трансферты </a:t>
              </a:r>
              <a:r>
                <a:rPr lang="ru-RU" sz="1000" kern="1200">
                  <a:solidFill>
                    <a:srgbClr val="014F40"/>
                  </a:solidFill>
                  <a:latin typeface="Candara" panose="020e0502030303020204" pitchFamily="34" charset="0"/>
                </a:rPr>
                <a:t>–средства, предоставляемые одним бюджетом бюджетной системы Российской Федерации другому бюджету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5051755" y="2950749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5" name="Полилиния 14"/>
            <p:cNvSpPr/>
            <p:nvPr/>
          </p:nvSpPr>
          <p:spPr>
            <a:xfrm>
              <a:off x="2698699" y="1657820"/>
              <a:ext cx="1383792" cy="1187825"/>
            </a:xfrm>
            <a:custGeom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C4E6E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rgbClr val="014F40"/>
                  </a:solidFill>
                  <a:latin typeface="Candara" panose="020e0502030303020204" pitchFamily="34" charset="0"/>
                  <a:cs typeface="Arial"/>
                </a:rPr>
                <a:t>Бюджет</a:t>
              </a:r>
              <a:r>
                <a:rPr lang="ru-RU" sz="900" b="1">
                  <a:solidFill>
                    <a:srgbClr val="014F40"/>
                  </a:solidFill>
                  <a:latin typeface="Candara" panose="020e0502030303020204" pitchFamily="34" charset="0"/>
                  <a:cs typeface="Arial"/>
                </a:rPr>
  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  </a:r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6246193" y="1003040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9" name="Полилиния 18"/>
            <p:cNvSpPr/>
            <p:nvPr/>
          </p:nvSpPr>
          <p:spPr>
            <a:xfrm>
              <a:off x="5051755" y="1655938"/>
              <a:ext cx="1383792" cy="1187825"/>
            </a:xfrm>
            <a:custGeom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b="1">
                <a:solidFill>
                  <a:srgbClr val="002060"/>
                </a:solidFill>
                <a:latin typeface="Candara" panose="020e0502030303020204" pitchFamily="34" charset="0"/>
                <a:cs typeface="Arial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b="1">
                <a:solidFill>
                  <a:schemeClr val="bg1"/>
                </a:solidFill>
                <a:latin typeface="Candara" panose="020e0502030303020204" pitchFamily="34" charset="0"/>
                <a:cs typeface="Arial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>
                  <a:solidFill>
                    <a:schemeClr val="bg1"/>
                  </a:solidFill>
                  <a:latin typeface="Candara" panose="020e0502030303020204" pitchFamily="34" charset="0"/>
                  <a:cs typeface="Arial"/>
                </a:rPr>
                <a:t>  Межбюджетные отношения –</a:t>
              </a:r>
              <a:r>
                <a:rPr lang="ru-RU" sz="900">
                  <a:solidFill>
                    <a:schemeClr val="bg1"/>
                  </a:solidFill>
                  <a:latin typeface="Candara" panose="020e0502030303020204" pitchFamily="34" charset="0"/>
                  <a:cs typeface="Arial"/>
                </a:rPr>
                <a:t>взаимоотношения между публично-правовыми образованиями по вопросам регулирования бюджетных правоотношений, организации и осуществления   бюджетного процесса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21" name="Шестиугольник 20"/>
            <p:cNvSpPr/>
            <p:nvPr/>
          </p:nvSpPr>
          <p:spPr>
            <a:xfrm>
              <a:off x="6228182" y="2283723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</p:grpSp>
      <p:sp>
        <p:nvSpPr>
          <p:cNvPr id="3" name="Прямоугольник 2"/>
          <p:cNvSpPr/>
          <p:nvPr/>
        </p:nvSpPr>
        <p:spPr>
          <a:xfrm>
            <a:off x="447820" y="2846315"/>
            <a:ext cx="1608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16350"/>
                </a:solidFill>
                <a:latin typeface="Candara" panose="020e0502030303020204" pitchFamily="34" charset="0"/>
              </a:rPr>
              <a:t>Расходы бюджета </a:t>
            </a:r>
            <a:r>
              <a:rPr lang="ru-RU" sz="1100" b="1">
                <a:solidFill>
                  <a:srgbClr val="01A183"/>
                </a:solidFill>
                <a:latin typeface="Candara" panose="020e0502030303020204" pitchFamily="34" charset="0"/>
              </a:rPr>
              <a:t>-выплачиваемые из бюджета денежные средства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65085" y="3714926"/>
            <a:ext cx="1909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16350"/>
                </a:solidFill>
                <a:latin typeface="Candara" panose="020e0502030303020204" pitchFamily="34" charset="0"/>
              </a:rPr>
              <a:t>Дефицит бюджета </a:t>
            </a:r>
            <a:r>
              <a:rPr lang="ru-RU" sz="1100">
                <a:solidFill>
                  <a:srgbClr val="016350"/>
                </a:solidFill>
                <a:latin typeface="Candara" panose="020e0502030303020204" pitchFamily="34" charset="0"/>
              </a:rPr>
              <a:t>-</a:t>
            </a:r>
          </a:p>
          <a:p>
            <a:pPr algn="ctr">
              <a:defRPr/>
            </a:pPr>
            <a:r>
              <a:rPr lang="ru-RU" sz="1100">
                <a:solidFill>
                  <a:srgbClr val="016350"/>
                </a:solidFill>
                <a:latin typeface="Candara" panose="020e0502030303020204" pitchFamily="34" charset="0"/>
              </a:rPr>
              <a:t>превышение расходов бюджета над его  доходами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00725" y="2846315"/>
            <a:ext cx="1884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Профицит бюджета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</a:t>
            </a:r>
          </a:p>
          <a:p>
            <a:pPr algn="ctr">
              <a:defRPr/>
            </a:pPr>
            <a:r>
              <a:rPr lang="ru-RU" sz="110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превышение доходов бюджета над его расходами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75782" y="741041"/>
            <a:ext cx="1784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FFFF99"/>
                </a:solidFill>
                <a:latin typeface="Candara" panose="020e0502030303020204" pitchFamily="34" charset="0"/>
                <a:cs typeface="Arial"/>
              </a:rPr>
              <a:t>Граждане </a:t>
            </a:r>
            <a:r>
              <a:rPr lang="ru-RU" sz="800">
                <a:solidFill>
                  <a:srgbClr val="FFFF99"/>
                </a:solidFill>
                <a:latin typeface="Candara" panose="020e0502030303020204" pitchFamily="34" charset="0"/>
                <a:cs typeface="Arial"/>
              </a:rPr>
              <a:t>– </a:t>
            </a:r>
          </a:p>
          <a:p>
            <a:pPr algn="ctr">
              <a:defRPr/>
            </a:pPr>
            <a:r>
              <a:rPr lang="ru-RU" sz="800">
                <a:solidFill>
                  <a:srgbClr val="FFFF99"/>
                </a:solidFill>
                <a:latin typeface="Candara" panose="020e0502030303020204" pitchFamily="34" charset="0"/>
                <a:cs typeface="Arial"/>
              </a:rPr>
              <a:t>как налогоплательщики,</a:t>
            </a:r>
          </a:p>
          <a:p>
            <a:pPr algn="ctr">
              <a:defRPr/>
            </a:pPr>
            <a:r>
              <a:rPr lang="ru-RU" sz="800">
                <a:solidFill>
                  <a:srgbClr val="FFFF99"/>
                </a:solidFill>
                <a:latin typeface="Candara" panose="020e0502030303020204" pitchFamily="34" charset="0"/>
                <a:cs typeface="Arial"/>
              </a:rPr>
              <a:t>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</a:t>
            </a:r>
          </a:p>
          <a:p>
            <a:pPr algn="ctr">
              <a:defRPr/>
            </a:pPr>
            <a:r>
              <a:rPr lang="ru-RU" sz="800">
                <a:solidFill>
                  <a:srgbClr val="FFFF99"/>
                </a:solidFill>
                <a:latin typeface="Candara" panose="020e0502030303020204" pitchFamily="34" charset="0"/>
                <a:cs typeface="Arial"/>
              </a:rPr>
              <a:t>общества в целом, так и для </a:t>
            </a:r>
          </a:p>
          <a:p>
            <a:pPr algn="ctr">
              <a:defRPr/>
            </a:pPr>
            <a:r>
              <a:rPr lang="ru-RU" sz="800">
                <a:solidFill>
                  <a:srgbClr val="FFFF99"/>
                </a:solidFill>
                <a:latin typeface="Candara" panose="020e0502030303020204" pitchFamily="34" charset="0"/>
                <a:cs typeface="Arial"/>
              </a:rPr>
              <a:t>каждой семьи, для каждого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1166963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25" y="-100"/>
            <a:ext cx="8561247" cy="627634"/>
          </a:xfrm>
        </p:spPr>
        <p:txBody>
          <a:bodyPr/>
          <a:lstStyle/>
          <a:p>
            <a:r>
              <a:rPr lang="ru-RU" sz="2400" kern="1200">
                <a:solidFill>
                  <a:schemeClr val="bg1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 sz="24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875028"/>
              </p:ext>
            </p:extLst>
          </p:nvPr>
        </p:nvGraphicFramePr>
        <p:xfrm>
          <a:off x="34925" y="700088"/>
          <a:ext cx="9001125" cy="42191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Worksheet" r:id="rId2" imgW="12229999" imgH="5886540" progId="Excel.Sheet.8">
                  <p:embed/>
                </p:oleObj>
              </mc:Choice>
              <mc:Fallback>
                <p:oleObj name="Worksheet" r:id="rId2" imgW="12229999" imgH="588654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" y="700088"/>
                        <a:ext cx="9001125" cy="42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05731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00"/>
            <a:ext cx="8712968" cy="700188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24342"/>
              </p:ext>
            </p:extLst>
          </p:nvPr>
        </p:nvGraphicFramePr>
        <p:xfrm>
          <a:off x="179512" y="700088"/>
          <a:ext cx="8640960" cy="42191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Worksheet" r:id="rId2" imgW="12229999" imgH="4991220" progId="Excel.Sheet.8">
                  <p:embed/>
                </p:oleObj>
              </mc:Choice>
              <mc:Fallback>
                <p:oleObj name="Worksheet" r:id="rId2" imgW="12229999" imgH="499122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512" y="700088"/>
                        <a:ext cx="8640960" cy="42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20087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39" y="18881"/>
            <a:ext cx="8363272" cy="771650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74880"/>
              </p:ext>
            </p:extLst>
          </p:nvPr>
        </p:nvGraphicFramePr>
        <p:xfrm>
          <a:off x="107950" y="915988"/>
          <a:ext cx="8928100" cy="4197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Worksheet" r:id="rId2" imgW="9686967" imgH="3914730" progId="Excel.Sheet.8">
                  <p:embed/>
                </p:oleObj>
              </mc:Choice>
              <mc:Fallback>
                <p:oleObj name="Worksheet" r:id="rId2" imgW="9686967" imgH="391473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950" y="915988"/>
                        <a:ext cx="8928100" cy="419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61122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"/>
            <a:ext cx="8291264" cy="771625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19697"/>
              </p:ext>
            </p:extLst>
          </p:nvPr>
        </p:nvGraphicFramePr>
        <p:xfrm>
          <a:off x="34925" y="1491630"/>
          <a:ext cx="9036050" cy="391698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Worksheet" r:id="rId2" imgW="9686967" imgH="3800520" progId="Excel.Sheet.8">
                  <p:embed/>
                </p:oleObj>
              </mc:Choice>
              <mc:Fallback>
                <p:oleObj name="Worksheet" r:id="rId2" imgW="9686967" imgH="380052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" y="1491630"/>
                        <a:ext cx="9036050" cy="3916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10193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"/>
            <a:ext cx="8363272" cy="771625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728332"/>
              </p:ext>
            </p:extLst>
          </p:nvPr>
        </p:nvGraphicFramePr>
        <p:xfrm>
          <a:off x="107950" y="915565"/>
          <a:ext cx="8712522" cy="391360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Worksheet" r:id="rId2" imgW="9686967" imgH="4048110" progId="Excel.Sheet.8">
                  <p:embed/>
                </p:oleObj>
              </mc:Choice>
              <mc:Fallback>
                <p:oleObj name="Worksheet" r:id="rId2" imgW="9686967" imgH="404811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950" y="915565"/>
                        <a:ext cx="8712522" cy="3913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06035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25" y="-100"/>
            <a:ext cx="8561247" cy="699642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9542"/>
            <a:ext cx="8784976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9171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25" y="-100"/>
            <a:ext cx="8561247" cy="699642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1" y="771549"/>
            <a:ext cx="8871274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7939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"/>
            <a:ext cx="8291264" cy="627634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80409"/>
              </p:ext>
            </p:extLst>
          </p:nvPr>
        </p:nvGraphicFramePr>
        <p:xfrm>
          <a:off x="179512" y="1203597"/>
          <a:ext cx="8784977" cy="338437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Worksheet" r:id="rId2" imgW="8886833" imgH="4438530" progId="Excel.Sheet.8">
                  <p:embed/>
                </p:oleObj>
              </mc:Choice>
              <mc:Fallback>
                <p:oleObj name="Worksheet" r:id="rId2" imgW="8886833" imgH="443853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512" y="1203597"/>
                        <a:ext cx="8784977" cy="338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02910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"/>
            <a:ext cx="8363272" cy="699642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803289"/>
              </p:ext>
            </p:extLst>
          </p:nvPr>
        </p:nvGraphicFramePr>
        <p:xfrm>
          <a:off x="107950" y="700088"/>
          <a:ext cx="8928100" cy="61896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Worksheet" r:id="rId2" imgW="9315534" imgH="5848470" progId="Excel.Sheet.8">
                  <p:embed/>
                </p:oleObj>
              </mc:Choice>
              <mc:Fallback>
                <p:oleObj name="Worksheet" r:id="rId2" imgW="9315534" imgH="584847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950" y="700088"/>
                        <a:ext cx="8928100" cy="618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26361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712968" cy="504056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18263"/>
              </p:ext>
            </p:extLst>
          </p:nvPr>
        </p:nvGraphicFramePr>
        <p:xfrm>
          <a:off x="327533" y="843558"/>
          <a:ext cx="8416925" cy="52022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Worksheet" r:id="rId2" imgW="9315534" imgH="4914810" progId="Excel.Sheet.8">
                  <p:embed/>
                </p:oleObj>
              </mc:Choice>
              <mc:Fallback>
                <p:oleObj name="Worksheet" r:id="rId2" imgW="9315534" imgH="491481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533" y="843558"/>
                        <a:ext cx="8416925" cy="520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1627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31022"/>
            <a:ext cx="8208912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/>
              <a:t>Основные показатели социально-экономического развития</a:t>
            </a:r>
            <a:endParaRPr sz="20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97687"/>
              </p:ext>
            </p:extLst>
          </p:nvPr>
        </p:nvGraphicFramePr>
        <p:xfrm>
          <a:off x="323529" y="771549"/>
          <a:ext cx="8511104" cy="4164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12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2044"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Единицы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>
                          <a:effectLst/>
                        </a:rPr>
                        <a:t>Прогноз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>
                          <a:effectLst/>
                        </a:rPr>
                        <a:t>Прогноз</a:t>
                      </a:r>
                      <a:endParaRPr lang="ru-RU" sz="800"/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44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99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 err="1">
                          <a:effectLst/>
                        </a:rPr>
                        <a:t>млн.руб. в ценах соответствующих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10 881,6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11 007,3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11 131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11 256,3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11 382,8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Темп роста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180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 err="1">
                          <a:effectLst/>
                        </a:rPr>
                        <a:t>млн.руб. в ценах соответствующих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12 881,89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13 320,50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13 707,70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14 109,20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14517,3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инвестиций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98,4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потребительских цен в среднем за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180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Оборот розничной торговли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 err="1">
                          <a:effectLst/>
                        </a:rPr>
                        <a:t>млн.руб. в ценах соответствующих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69 728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79 979,1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86 588,1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93 473,7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100 809,7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1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инвестиций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761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платных услуг населению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 err="1">
                          <a:effectLst/>
                        </a:rPr>
                        <a:t>млрд.руб.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1 744,9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1 812,9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1 896,2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1 975,8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2 062,7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13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платных услуг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118,3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204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Среднегодовая численность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45 816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47 312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48 398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49 572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50 868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04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Естественный прирост населения за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204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Миграционный прирост населения за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1 811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1 159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1 207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7587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00"/>
            <a:ext cx="8424936" cy="555626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036541"/>
              </p:ext>
            </p:extLst>
          </p:nvPr>
        </p:nvGraphicFramePr>
        <p:xfrm>
          <a:off x="107950" y="700089"/>
          <a:ext cx="8928546" cy="431993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Worksheet" r:id="rId2" imgW="9562976" imgH="4476870" progId="Excel.Sheet.8">
                  <p:embed/>
                </p:oleObj>
              </mc:Choice>
              <mc:Fallback>
                <p:oleObj name="Worksheet" r:id="rId2" imgW="9562976" imgH="447687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950" y="700089"/>
                        <a:ext cx="8928546" cy="4319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777008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"/>
            <a:ext cx="8219256" cy="555626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724126"/>
              </p:ext>
            </p:extLst>
          </p:nvPr>
        </p:nvGraphicFramePr>
        <p:xfrm>
          <a:off x="107504" y="627063"/>
          <a:ext cx="8856983" cy="439295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Worksheet" r:id="rId2" imgW="8839290" imgH="5057910" progId="Excel.Sheet.8">
                  <p:embed/>
                </p:oleObj>
              </mc:Choice>
              <mc:Fallback>
                <p:oleObj name="Worksheet" r:id="rId2" imgW="8839290" imgH="505791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504" y="627063"/>
                        <a:ext cx="8856983" cy="4392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8418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38" y="1910"/>
            <a:ext cx="8632242" cy="553616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978203"/>
              </p:ext>
            </p:extLst>
          </p:nvPr>
        </p:nvGraphicFramePr>
        <p:xfrm>
          <a:off x="107950" y="555625"/>
          <a:ext cx="8928100" cy="446439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Worksheet" r:id="rId2" imgW="9677513" imgH="5267430" progId="Excel.Sheet.12">
                  <p:embed/>
                </p:oleObj>
              </mc:Choice>
              <mc:Fallback>
                <p:oleObj name="Worksheet" r:id="rId2" imgW="9677513" imgH="5267430" progId="Excel.Shee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950" y="555625"/>
                        <a:ext cx="8928100" cy="4464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870124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"/>
            <a:ext cx="8219256" cy="699642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347527"/>
              </p:ext>
            </p:extLst>
          </p:nvPr>
        </p:nvGraphicFramePr>
        <p:xfrm>
          <a:off x="107950" y="700088"/>
          <a:ext cx="8667750" cy="43894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Worksheet" r:id="rId2" imgW="9182089" imgH="4543560" progId="Excel.Sheet.8">
                  <p:embed/>
                </p:oleObj>
              </mc:Choice>
              <mc:Fallback>
                <p:oleObj name="Worksheet" r:id="rId2" imgW="9182089" imgH="454356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950" y="700088"/>
                        <a:ext cx="8667750" cy="43894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512149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"/>
            <a:ext cx="8435280" cy="627634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382298"/>
              </p:ext>
            </p:extLst>
          </p:nvPr>
        </p:nvGraphicFramePr>
        <p:xfrm>
          <a:off x="107950" y="627063"/>
          <a:ext cx="8784530" cy="439295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Worksheet" r:id="rId2" imgW="8591578" imgH="5076810" progId="Excel.Sheet.8">
                  <p:embed/>
                </p:oleObj>
              </mc:Choice>
              <mc:Fallback>
                <p:oleObj name="Worksheet" r:id="rId2" imgW="8591578" imgH="507681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950" y="627063"/>
                        <a:ext cx="8784530" cy="4392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913242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438728" cy="576064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37546"/>
              </p:ext>
            </p:extLst>
          </p:nvPr>
        </p:nvGraphicFramePr>
        <p:xfrm>
          <a:off x="259225" y="843558"/>
          <a:ext cx="8503032" cy="417646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Worksheet" r:id="rId2" imgW="8705844" imgH="4038660" progId="Excel.Sheet.8">
                  <p:embed/>
                </p:oleObj>
              </mc:Choice>
              <mc:Fallback>
                <p:oleObj name="Worksheet" r:id="rId2" imgW="8705844" imgH="4038660" progId="Excel.Shee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225" y="843558"/>
                        <a:ext cx="8503032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003295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C070-98E1-4A86-8E08-59D96099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" y="-100"/>
            <a:ext cx="8489239" cy="771650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</a:t>
            </a:r>
            <a:r>
              <a:rPr lang="ru-RU" kern="120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муниципальных</a:t>
            </a:r>
            <a:r>
              <a:rPr lang="ru-RU" kern="120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программ</a:t>
            </a:r>
            <a:endParaRPr lang="ru-RU" sz="240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C6AC0F8-9989-4D4C-B23A-D6A362C8A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B1E2127-0887-4718-81A0-260799219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62920"/>
              </p:ext>
            </p:extLst>
          </p:nvPr>
        </p:nvGraphicFramePr>
        <p:xfrm>
          <a:off x="101597" y="880903"/>
          <a:ext cx="8804493" cy="4067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50">
                  <a:extLst>
                    <a:ext uri="{9D8B030D-6E8A-4147-A177-3AD203B41FA5}">
                      <a16:colId xmlns:a16="http://schemas.microsoft.com/office/drawing/2014/main" val="943390198"/>
                    </a:ext>
                  </a:extLst>
                </a:gridCol>
                <a:gridCol w="1482599">
                  <a:extLst>
                    <a:ext uri="{9D8B030D-6E8A-4147-A177-3AD203B41FA5}">
                      <a16:colId xmlns:a16="http://schemas.microsoft.com/office/drawing/2014/main" val="376534674"/>
                    </a:ext>
                  </a:extLst>
                </a:gridCol>
                <a:gridCol w="630395">
                  <a:extLst>
                    <a:ext uri="{9D8B030D-6E8A-4147-A177-3AD203B41FA5}">
                      <a16:colId xmlns:a16="http://schemas.microsoft.com/office/drawing/2014/main" val="262116679"/>
                    </a:ext>
                  </a:extLst>
                </a:gridCol>
                <a:gridCol w="992338">
                  <a:extLst>
                    <a:ext uri="{9D8B030D-6E8A-4147-A177-3AD203B41FA5}">
                      <a16:colId xmlns:a16="http://schemas.microsoft.com/office/drawing/2014/main" val="372060706"/>
                    </a:ext>
                  </a:extLst>
                </a:gridCol>
                <a:gridCol w="747137">
                  <a:extLst>
                    <a:ext uri="{9D8B030D-6E8A-4147-A177-3AD203B41FA5}">
                      <a16:colId xmlns:a16="http://schemas.microsoft.com/office/drawing/2014/main" val="3581585367"/>
                    </a:ext>
                  </a:extLst>
                </a:gridCol>
                <a:gridCol w="595374">
                  <a:extLst>
                    <a:ext uri="{9D8B030D-6E8A-4147-A177-3AD203B41FA5}">
                      <a16:colId xmlns:a16="http://schemas.microsoft.com/office/drawing/2014/main" val="2546492771"/>
                    </a:ext>
                  </a:extLst>
                </a:gridCol>
                <a:gridCol w="607050">
                  <a:extLst>
                    <a:ext uri="{9D8B030D-6E8A-4147-A177-3AD203B41FA5}">
                      <a16:colId xmlns:a16="http://schemas.microsoft.com/office/drawing/2014/main" val="3760076020"/>
                    </a:ext>
                  </a:extLst>
                </a:gridCol>
                <a:gridCol w="642072">
                  <a:extLst>
                    <a:ext uri="{9D8B030D-6E8A-4147-A177-3AD203B41FA5}">
                      <a16:colId xmlns:a16="http://schemas.microsoft.com/office/drawing/2014/main" val="207804463"/>
                    </a:ext>
                  </a:extLst>
                </a:gridCol>
                <a:gridCol w="642072">
                  <a:extLst>
                    <a:ext uri="{9D8B030D-6E8A-4147-A177-3AD203B41FA5}">
                      <a16:colId xmlns:a16="http://schemas.microsoft.com/office/drawing/2014/main" val="485760836"/>
                    </a:ext>
                  </a:extLst>
                </a:gridCol>
                <a:gridCol w="586619">
                  <a:extLst>
                    <a:ext uri="{9D8B030D-6E8A-4147-A177-3AD203B41FA5}">
                      <a16:colId xmlns:a16="http://schemas.microsoft.com/office/drawing/2014/main" val="884660353"/>
                    </a:ext>
                  </a:extLst>
                </a:gridCol>
                <a:gridCol w="1622687">
                  <a:extLst>
                    <a:ext uri="{9D8B030D-6E8A-4147-A177-3AD203B41FA5}">
                      <a16:colId xmlns:a16="http://schemas.microsoft.com/office/drawing/2014/main" val="1814571286"/>
                    </a:ext>
                  </a:extLst>
                </a:gridCol>
              </a:tblGrid>
              <a:tr h="270234">
                <a:tc gridSpan="11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Планируемые результаты реализации муниципальной программы "Развитие и функционирование дорожно-транспортного комплекса"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28682"/>
                  </a:ext>
                </a:extLst>
              </a:tr>
              <a:tr h="376412"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№ п/п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Планируемые результаты реализации муниципальной программы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Тип показателя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Отчетный 2020 год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gridSpan="5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Планируемое значение показателя по годам реализации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Наименование основного мероприятия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51717"/>
                  </a:ext>
                </a:extLst>
              </a:tr>
              <a:tr h="170469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2021 год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2022 год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2023 год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2024 год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2025 год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70549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1.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gridSpan="10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Подпрограмма 1  "Пассажирский транспорт общего пользования"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78063"/>
                  </a:ext>
                </a:extLst>
              </a:tr>
              <a:tr h="824240"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Доля поездок, оплаченных посредством безналичных расчетов,в общем количестве оплаченных пассажирами поездок на конец года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Организация транспортного обслуживания населения  автомобильным транспортом 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82482"/>
                  </a:ext>
                </a:extLst>
              </a:tr>
              <a:tr h="424168"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Соблюдение расписания на автобусных маршрутах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Организация транспортного обслуживания населения  автомобильным транспортом 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590865"/>
                  </a:ext>
                </a:extLst>
              </a:tr>
              <a:tr h="1397842"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Доля населения в населённых пунктах, не имеющих регулярного автобусного сообщения с  административным центром городского округа (муниципального района), в общей численности населения городского округа (муниципального района)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0,15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0,15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0,15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0,15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0,15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0,15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Организация транспортного обслуживания населения  автомобильным транспортом в соответствии с государственными и муниципальными контрактам и договорами на выполнение работ по перевозке пассажиров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796971"/>
                  </a:ext>
                </a:extLst>
              </a:tr>
              <a:tr h="208018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2.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gridSpan="10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Подпрограмма 2 "Дороги Подмосковья"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893540"/>
                  </a:ext>
                </a:extLst>
              </a:tr>
              <a:tr h="293016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 Ремонт (капитальный ремонт) сети автомобильных дорог общего пользования местного значения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км/тыс.кв.м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23,808/166,6682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23,699/165,8896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30/160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30/160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30/160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+mn-lt"/>
                        </a:rPr>
                        <a:t>30/160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 anchor="ctr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+mn-lt"/>
                        </a:rPr>
                        <a:t>Ремонт , капитальный ремон сети автомобильных дорог,мостов и путепроводов местного значения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6" marR="7266" marT="726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71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1244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1BC2B-9722-4C37-8253-AE0D02A9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" y="-100"/>
            <a:ext cx="8427575" cy="843658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 sz="24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C9305C-1223-452B-905F-BE809172A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7" y="1020125"/>
            <a:ext cx="8919221" cy="4132525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63A53C8-3403-48D0-B617-9248F16F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8291264" cy="354251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2F9EC-1D0E-43EA-BF31-35BA762C82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960240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5EEFF-3ADD-45D4-81EB-18C44523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" y="-100"/>
            <a:ext cx="8633255" cy="843658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 sz="240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A22A28-BEAD-4FCA-A556-8A6C3A198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915566"/>
            <a:ext cx="8363272" cy="400363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B7A1DF-958B-4429-9CB7-67B0FF344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70739B9-011F-4714-8EAB-159802A1F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59116"/>
              </p:ext>
            </p:extLst>
          </p:nvPr>
        </p:nvGraphicFramePr>
        <p:xfrm>
          <a:off x="323529" y="987574"/>
          <a:ext cx="8363271" cy="4003633"/>
        </p:xfrm>
        <a:graphic>
          <a:graphicData uri="http://schemas.openxmlformats.org/drawingml/2006/table">
            <a:tbl>
              <a:tblPr>
                <a:tableStyleId>{61139746-484A-4F92-B0BD-B6926064FB0F}</a:tableStyleId>
              </a:tblPr>
              <a:tblGrid>
                <a:gridCol w="349056">
                  <a:extLst>
                    <a:ext uri="{9D8B030D-6E8A-4147-A177-3AD203B41FA5}">
                      <a16:colId xmlns:a16="http://schemas.microsoft.com/office/drawing/2014/main" val="2316800579"/>
                    </a:ext>
                  </a:extLst>
                </a:gridCol>
                <a:gridCol w="2713630">
                  <a:extLst>
                    <a:ext uri="{9D8B030D-6E8A-4147-A177-3AD203B41FA5}">
                      <a16:colId xmlns:a16="http://schemas.microsoft.com/office/drawing/2014/main" val="1242174412"/>
                    </a:ext>
                  </a:extLst>
                </a:gridCol>
                <a:gridCol w="698112">
                  <a:extLst>
                    <a:ext uri="{9D8B030D-6E8A-4147-A177-3AD203B41FA5}">
                      <a16:colId xmlns:a16="http://schemas.microsoft.com/office/drawing/2014/main" val="4271112872"/>
                    </a:ext>
                  </a:extLst>
                </a:gridCol>
                <a:gridCol w="517955">
                  <a:extLst>
                    <a:ext uri="{9D8B030D-6E8A-4147-A177-3AD203B41FA5}">
                      <a16:colId xmlns:a16="http://schemas.microsoft.com/office/drawing/2014/main" val="244608051"/>
                    </a:ext>
                  </a:extLst>
                </a:gridCol>
                <a:gridCol w="495435">
                  <a:extLst>
                    <a:ext uri="{9D8B030D-6E8A-4147-A177-3AD203B41FA5}">
                      <a16:colId xmlns:a16="http://schemas.microsoft.com/office/drawing/2014/main" val="1082830626"/>
                    </a:ext>
                  </a:extLst>
                </a:gridCol>
                <a:gridCol w="380020">
                  <a:extLst>
                    <a:ext uri="{9D8B030D-6E8A-4147-A177-3AD203B41FA5}">
                      <a16:colId xmlns:a16="http://schemas.microsoft.com/office/drawing/2014/main" val="1805236725"/>
                    </a:ext>
                  </a:extLst>
                </a:gridCol>
                <a:gridCol w="413800">
                  <a:extLst>
                    <a:ext uri="{9D8B030D-6E8A-4147-A177-3AD203B41FA5}">
                      <a16:colId xmlns:a16="http://schemas.microsoft.com/office/drawing/2014/main" val="1122209741"/>
                    </a:ext>
                  </a:extLst>
                </a:gridCol>
                <a:gridCol w="388465">
                  <a:extLst>
                    <a:ext uri="{9D8B030D-6E8A-4147-A177-3AD203B41FA5}">
                      <a16:colId xmlns:a16="http://schemas.microsoft.com/office/drawing/2014/main" val="1035315770"/>
                    </a:ext>
                  </a:extLst>
                </a:gridCol>
                <a:gridCol w="422244">
                  <a:extLst>
                    <a:ext uri="{9D8B030D-6E8A-4147-A177-3AD203B41FA5}">
                      <a16:colId xmlns:a16="http://schemas.microsoft.com/office/drawing/2014/main" val="1648051431"/>
                    </a:ext>
                  </a:extLst>
                </a:gridCol>
                <a:gridCol w="1984554">
                  <a:extLst>
                    <a:ext uri="{9D8B030D-6E8A-4147-A177-3AD203B41FA5}">
                      <a16:colId xmlns:a16="http://schemas.microsoft.com/office/drawing/2014/main" val="2916418530"/>
                    </a:ext>
                  </a:extLst>
                </a:gridCol>
              </a:tblGrid>
              <a:tr h="145143">
                <a:tc gridSpan="10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Планируемые результаты реализации программы «Цифровое муниципальное образование»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543283"/>
                  </a:ext>
                </a:extLst>
              </a:tr>
              <a:tr h="185783"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№ п/п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Планируемые результаты реализации муниципальнойрограммы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Тип показателя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Единица измерения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Отчетный 2020 г.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gridSpan="4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Планируемое значение по годам реализации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 anchor="ctr"/>
                </a:tc>
                <a:extLst>
                  <a:ext uri="{0D108BD9-81ED-4DB2-BD59-A6C34878D82A}">
                    <a16:rowId xmlns:a16="http://schemas.microsoft.com/office/drawing/2014/main" val="3369683651"/>
                  </a:ext>
                </a:extLst>
              </a:tr>
              <a:tr h="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2021 г.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2022 г.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2023 г.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2024 г.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67453"/>
                  </a:ext>
                </a:extLst>
              </a:tr>
              <a:tr h="173011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gridSpan="9"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Подпрограмма 1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связи»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634946"/>
                  </a:ext>
                </a:extLst>
              </a:tr>
              <a:tr h="650242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1.1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Указной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процент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Основное мероприятие 03 «Совершенствование системы предоставления государственных и муниципальных услуг по принципу одного окна в многофункциональных центрах предоставления государственных и муниципальных услуг»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1043780"/>
                  </a:ext>
                </a:extLst>
              </a:tr>
              <a:tr h="423820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1.2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Указной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процент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96,9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96,9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96,9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96,9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96,9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Основное мероприятие 01. Реализация общесистемных мер по повышению качества и доступности государственных и муниципальных услуг на территории муниципального образования»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1988125803"/>
                  </a:ext>
                </a:extLst>
              </a:tr>
              <a:tr h="185783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1.3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Среднее время ожидания в очереди для получения государственных (муниципальных) услуг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Указной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минута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3,8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3,8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3,8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3,8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3,8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rowSpan="3"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745575730"/>
                  </a:ext>
                </a:extLst>
              </a:tr>
              <a:tr h="173011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1.4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Доля заявителей МФЦ, ожидающих в очереди более 11 минут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Отраслевой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процент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858153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1.5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Выполнение требований комфортности и доступности МФЦ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Отраслевой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процент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3206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2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gridSpan="9"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Подпрограмма 2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1221"/>
                  </a:ext>
                </a:extLst>
              </a:tr>
              <a:tr h="394790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2.1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Отраслевой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процент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Основное мероприятие 01 «Информационная инфраструктура»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95" marR="4008" marT="4008" marB="0"/>
                </a:tc>
                <a:extLst>
                  <a:ext uri="{0D108BD9-81ED-4DB2-BD59-A6C34878D82A}">
                    <a16:rowId xmlns:a16="http://schemas.microsoft.com/office/drawing/2014/main" val="1782552260"/>
                  </a:ext>
                </a:extLst>
              </a:tr>
              <a:tr h="296092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2.2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Отраслевой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процент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25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75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-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-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-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Основное мероприятие 03 «Цифровое государственное управление»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827579883"/>
                  </a:ext>
                </a:extLst>
              </a:tr>
              <a:tr h="766357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2.3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Увеличение доли з</a:t>
                      </a:r>
                      <a:r>
                        <a:rPr lang="ru-RU" sz="400" u="sng" strike="noStrike">
                          <a:effectLst/>
                        </a:rPr>
                        <a:t>аптипт</a:t>
                      </a:r>
                      <a:r>
                        <a:rPr lang="ru-RU" sz="400" u="none" strike="noStrike">
                          <a:effectLst/>
                        </a:rPr>
                        <a:t>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Отраслевой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процент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97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Основное мероприятие 02 «Информационная безопасность»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1921640466"/>
                  </a:ext>
                </a:extLst>
              </a:tr>
              <a:tr h="296092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2.4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Отраслевой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процент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Основное мероприятие 02 «Информационная безопасность»</a:t>
                      </a:r>
                      <a:endParaRPr lang="ru-RU" sz="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289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834890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5DB4E-D032-44D4-AC35-F0F03968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" y="-100"/>
            <a:ext cx="8427575" cy="771650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985483-C121-477A-B4DB-60F2EF62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7" y="843558"/>
            <a:ext cx="8561247" cy="407564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CC0-90DB-43EB-ADE5-E55FA14A49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6FA12B-8C23-4BB4-805E-4D99934F9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66213"/>
              </p:ext>
            </p:extLst>
          </p:nvPr>
        </p:nvGraphicFramePr>
        <p:xfrm>
          <a:off x="323527" y="843559"/>
          <a:ext cx="8561247" cy="4271422"/>
        </p:xfrm>
        <a:graphic>
          <a:graphicData uri="http://schemas.openxmlformats.org/drawingml/2006/table">
            <a:tbl>
              <a:tblPr/>
              <a:tblGrid>
                <a:gridCol w="356600">
                  <a:extLst>
                    <a:ext uri="{9D8B030D-6E8A-4147-A177-3AD203B41FA5}">
                      <a16:colId xmlns:a16="http://schemas.microsoft.com/office/drawing/2014/main" val="3180549733"/>
                    </a:ext>
                  </a:extLst>
                </a:gridCol>
                <a:gridCol w="2772268">
                  <a:extLst>
                    <a:ext uri="{9D8B030D-6E8A-4147-A177-3AD203B41FA5}">
                      <a16:colId xmlns:a16="http://schemas.microsoft.com/office/drawing/2014/main" val="3549743797"/>
                    </a:ext>
                  </a:extLst>
                </a:gridCol>
                <a:gridCol w="713199">
                  <a:extLst>
                    <a:ext uri="{9D8B030D-6E8A-4147-A177-3AD203B41FA5}">
                      <a16:colId xmlns:a16="http://schemas.microsoft.com/office/drawing/2014/main" val="354959610"/>
                    </a:ext>
                  </a:extLst>
                </a:gridCol>
                <a:gridCol w="529146">
                  <a:extLst>
                    <a:ext uri="{9D8B030D-6E8A-4147-A177-3AD203B41FA5}">
                      <a16:colId xmlns:a16="http://schemas.microsoft.com/office/drawing/2014/main" val="3155293900"/>
                    </a:ext>
                  </a:extLst>
                </a:gridCol>
                <a:gridCol w="506138">
                  <a:extLst>
                    <a:ext uri="{9D8B030D-6E8A-4147-A177-3AD203B41FA5}">
                      <a16:colId xmlns:a16="http://schemas.microsoft.com/office/drawing/2014/main" val="2571323407"/>
                    </a:ext>
                  </a:extLst>
                </a:gridCol>
                <a:gridCol w="391110">
                  <a:extLst>
                    <a:ext uri="{9D8B030D-6E8A-4147-A177-3AD203B41FA5}">
                      <a16:colId xmlns:a16="http://schemas.microsoft.com/office/drawing/2014/main" val="2004925393"/>
                    </a:ext>
                  </a:extLst>
                </a:gridCol>
                <a:gridCol w="425616">
                  <a:extLst>
                    <a:ext uri="{9D8B030D-6E8A-4147-A177-3AD203B41FA5}">
                      <a16:colId xmlns:a16="http://schemas.microsoft.com/office/drawing/2014/main" val="505847880"/>
                    </a:ext>
                  </a:extLst>
                </a:gridCol>
                <a:gridCol w="402612">
                  <a:extLst>
                    <a:ext uri="{9D8B030D-6E8A-4147-A177-3AD203B41FA5}">
                      <a16:colId xmlns:a16="http://schemas.microsoft.com/office/drawing/2014/main" val="3817845569"/>
                    </a:ext>
                  </a:extLst>
                </a:gridCol>
                <a:gridCol w="437122">
                  <a:extLst>
                    <a:ext uri="{9D8B030D-6E8A-4147-A177-3AD203B41FA5}">
                      <a16:colId xmlns:a16="http://schemas.microsoft.com/office/drawing/2014/main" val="961937484"/>
                    </a:ext>
                  </a:extLst>
                </a:gridCol>
                <a:gridCol w="2027436">
                  <a:extLst>
                    <a:ext uri="{9D8B030D-6E8A-4147-A177-3AD203B41FA5}">
                      <a16:colId xmlns:a16="http://schemas.microsoft.com/office/drawing/2014/main" val="1257668267"/>
                    </a:ext>
                  </a:extLst>
                </a:gridCol>
              </a:tblGrid>
              <a:tr h="265263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02 «Информационная безопасность»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300283"/>
                  </a:ext>
                </a:extLst>
              </a:tr>
              <a:tr h="527727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документов служебной переписки ОМСУ муниципального образования Московской области иих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879423"/>
                  </a:ext>
                </a:extLst>
              </a:tr>
              <a:tr h="177775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2.6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 проникновения ЕСИА в муниципальном образовании Московской области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263099"/>
                  </a:ext>
                </a:extLst>
              </a:tr>
              <a:tr h="177775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2.7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Качественные услуги - Доля муниципальных (государственных) услуг, по которым нарушены регламентные сроки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84214"/>
                  </a:ext>
                </a:extLst>
              </a:tr>
              <a:tr h="265263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Удобные услуги -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687390"/>
                  </a:ext>
                </a:extLst>
              </a:tr>
              <a:tr h="177775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2.9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Повторные обращения - Доля обращений, поступивших на портал «Добродел», по которым поступили повторные обращения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368319"/>
                  </a:ext>
                </a:extLst>
              </a:tr>
              <a:tr h="177775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2.10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Отложенные решения - Доля отложенных решений от числа ответов, предоставленных на портале «Добродел» (два и более раз)»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237599"/>
                  </a:ext>
                </a:extLst>
              </a:tr>
              <a:tr h="177775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2.11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Ответь вовремя - Доля жалоб, поступивших на портал «Добродел», по которым нарушен срок подготовки ответа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053035"/>
                  </a:ext>
                </a:extLst>
              </a:tr>
              <a:tr h="440239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2.12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скорости: для общеобразовательных организаций, расположенных в городских населенных пунктах, - не менее 100 Мбит/с; для общеобразовательных организаций, расположенных в сельских населенных пунктах, - не менее 50 Мбит/с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05 «1)2 Федеральный проект «Информационная инфраструктура»»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324981"/>
                  </a:ext>
                </a:extLst>
              </a:tr>
              <a:tr h="352751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2.13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информационнотелекоммуникационную сеть Интернет на скорости не менее 1 Мбит/с, предоставляемыми не менее чем 2 операторами связи</a:t>
                      </a:r>
                    </a:p>
                  </a:txBody>
                  <a:tcPr marL="2925" marR="2925" marT="2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87,4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01 «Информационная инфраструктура»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341769"/>
                  </a:ext>
                </a:extLst>
              </a:tr>
              <a:tr h="613278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2.14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информационнотелекоммуникационную сеть Интернет на скорости: для учреждений культуры, расположенных в городских населенных пунктах, - не менее 50 Мбит/с; для учреждений культуры, расположенных в сельских населенных пунктах, - не менее 10 Мбит/с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04 «Цифровая культура»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215388"/>
                  </a:ext>
                </a:extLst>
              </a:tr>
              <a:tr h="511472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2.15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2925" marR="2925" marT="2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Региональны й проект «Цифровая образователь ная среда»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Показате ль отсутство вал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15,38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Основное мероприятие 1)2. Федеральный проект «Информационная инфраструктура»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441693"/>
                  </a:ext>
                </a:extLst>
              </a:tr>
              <a:tr h="282782"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300" b="0" i="0" u="none" strike="noStrike">
                          <a:effectLst/>
                          <a:latin typeface="Times New Roman" panose="02020603050405020304" pitchFamily="18" charset="0"/>
                        </a:rPr>
                        <a:t>2.16</a:t>
                      </a:r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2925" marR="2925" marT="2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2925" marR="2925" marT="29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73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22708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123478"/>
            <a:ext cx="548640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/>
              <a:t>Основные задачи и приоритеты бюджетной политики</a:t>
            </a:r>
            <a:endParaRPr sz="24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95686"/>
            <a:ext cx="8496944" cy="2880320"/>
          </a:xfrm>
        </p:spPr>
        <p:txBody>
          <a:bodyPr/>
          <a:lstStyle/>
          <a:p>
            <a:r>
              <a:rPr lang="ru-RU" sz="20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Реализация Указов и поручений Президента РФ</a:t>
            </a:r>
          </a:p>
          <a:p>
            <a:r>
              <a:rPr lang="ru-RU" sz="20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Исполнение поручений Губернатора Московской области</a:t>
            </a:r>
          </a:p>
          <a:p>
            <a:r>
              <a:rPr lang="ru-RU" sz="20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Исполнение поручений Главы городского округа Котельники</a:t>
            </a:r>
          </a:p>
          <a:p>
            <a:r>
              <a:rPr lang="ru-RU" sz="20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Открытость и прозрачность бюджетных данных</a:t>
            </a:r>
          </a:p>
          <a:p>
            <a:r>
              <a:rPr lang="ru-RU" sz="20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Планирование расходов в рамках муниципальных программ</a:t>
            </a:r>
          </a:p>
          <a:p>
            <a:r>
              <a:rPr lang="ru-RU" sz="20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Повышение эффективности бюджетных расходов</a:t>
            </a:r>
          </a:p>
          <a:p>
            <a:r>
              <a:rPr lang="ru-RU" sz="20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Обеспечение в приоритетном порядке социально-значимых расходов</a:t>
            </a:r>
          </a:p>
          <a:p>
            <a:endParaRPr lang="ru-RU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ru-RU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62322-7E9B-4D31-A92A-9FEAC0E2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"/>
            <a:ext cx="8435280" cy="771650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 sz="240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FA85A0-6C8E-4411-8B8F-058C7B8AA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915566"/>
            <a:ext cx="8712968" cy="4032448"/>
          </a:xfrm>
        </p:spPr>
        <p:txBody>
          <a:bodyPr/>
          <a:lstStyle/>
          <a:p>
            <a:pPr marL="76200" indent="0">
              <a:buNone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AD2501-6EAF-4059-9492-C3A4605B17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DA9099C-3715-421B-BDDA-8513428D2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2136"/>
              </p:ext>
            </p:extLst>
          </p:nvPr>
        </p:nvGraphicFramePr>
        <p:xfrm>
          <a:off x="179512" y="915566"/>
          <a:ext cx="8712969" cy="4032448"/>
        </p:xfrm>
        <a:graphic>
          <a:graphicData uri="http://schemas.openxmlformats.org/drawingml/2006/table">
            <a:tbl>
              <a:tblPr/>
              <a:tblGrid>
                <a:gridCol w="498182">
                  <a:extLst>
                    <a:ext uri="{9D8B030D-6E8A-4147-A177-3AD203B41FA5}">
                      <a16:colId xmlns:a16="http://schemas.microsoft.com/office/drawing/2014/main" val="2454561444"/>
                    </a:ext>
                  </a:extLst>
                </a:gridCol>
                <a:gridCol w="1805904">
                  <a:extLst>
                    <a:ext uri="{9D8B030D-6E8A-4147-A177-3AD203B41FA5}">
                      <a16:colId xmlns:a16="http://schemas.microsoft.com/office/drawing/2014/main" val="2179664424"/>
                    </a:ext>
                  </a:extLst>
                </a:gridCol>
                <a:gridCol w="560454">
                  <a:extLst>
                    <a:ext uri="{9D8B030D-6E8A-4147-A177-3AD203B41FA5}">
                      <a16:colId xmlns:a16="http://schemas.microsoft.com/office/drawing/2014/main" val="2517126331"/>
                    </a:ext>
                  </a:extLst>
                </a:gridCol>
                <a:gridCol w="643484">
                  <a:extLst>
                    <a:ext uri="{9D8B030D-6E8A-4147-A177-3AD203B41FA5}">
                      <a16:colId xmlns:a16="http://schemas.microsoft.com/office/drawing/2014/main" val="3367409465"/>
                    </a:ext>
                  </a:extLst>
                </a:gridCol>
                <a:gridCol w="521533">
                  <a:extLst>
                    <a:ext uri="{9D8B030D-6E8A-4147-A177-3AD203B41FA5}">
                      <a16:colId xmlns:a16="http://schemas.microsoft.com/office/drawing/2014/main" val="3387152970"/>
                    </a:ext>
                  </a:extLst>
                </a:gridCol>
                <a:gridCol w="539695">
                  <a:extLst>
                    <a:ext uri="{9D8B030D-6E8A-4147-A177-3AD203B41FA5}">
                      <a16:colId xmlns:a16="http://schemas.microsoft.com/office/drawing/2014/main" val="2351800021"/>
                    </a:ext>
                  </a:extLst>
                </a:gridCol>
                <a:gridCol w="539695">
                  <a:extLst>
                    <a:ext uri="{9D8B030D-6E8A-4147-A177-3AD203B41FA5}">
                      <a16:colId xmlns:a16="http://schemas.microsoft.com/office/drawing/2014/main" val="506787943"/>
                    </a:ext>
                  </a:extLst>
                </a:gridCol>
                <a:gridCol w="591588">
                  <a:extLst>
                    <a:ext uri="{9D8B030D-6E8A-4147-A177-3AD203B41FA5}">
                      <a16:colId xmlns:a16="http://schemas.microsoft.com/office/drawing/2014/main" val="1145654585"/>
                    </a:ext>
                  </a:extLst>
                </a:gridCol>
                <a:gridCol w="591588">
                  <a:extLst>
                    <a:ext uri="{9D8B030D-6E8A-4147-A177-3AD203B41FA5}">
                      <a16:colId xmlns:a16="http://schemas.microsoft.com/office/drawing/2014/main" val="1935392778"/>
                    </a:ext>
                  </a:extLst>
                </a:gridCol>
                <a:gridCol w="2420846">
                  <a:extLst>
                    <a:ext uri="{9D8B030D-6E8A-4147-A177-3AD203B41FA5}">
                      <a16:colId xmlns:a16="http://schemas.microsoft.com/office/drawing/2014/main" val="1146326938"/>
                    </a:ext>
                  </a:extLst>
                </a:gridCol>
              </a:tblGrid>
              <a:tr h="0">
                <a:tc gridSpan="10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ПРОГРАММФ Архитектура и градостроительство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926007"/>
                  </a:ext>
                </a:extLst>
              </a:tr>
              <a:tr h="124248"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реализации муниципальной программы 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 измерения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Отчетный 2020 год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по годам           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в перечне мероприятий подпрограммы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161872"/>
                  </a:ext>
                </a:extLst>
              </a:tr>
              <a:tr h="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059132"/>
                  </a:ext>
                </a:extLst>
              </a:tr>
              <a:tr h="118601">
                <a:tc gridSpan="10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 "Разработка Генерального плана развития городского округа"</a:t>
                      </a:r>
                    </a:p>
                  </a:txBody>
                  <a:tcPr marL="3871" marR="3871" marT="3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79518"/>
                  </a:ext>
                </a:extLst>
              </a:tr>
              <a:tr h="508292"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1 Наличие утвержденного в актуальной версии  генерального плана городского округа  (внесение изменений в генеральный план городского округа)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 / 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02. Разработка и внесение изменений в документы территориального планирования муниципальных образований МО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559987"/>
                  </a:ext>
                </a:extLst>
              </a:tr>
              <a:tr h="689017"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2 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 / 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03. Разработка и внесение изменений в документы градостроительного зонирования муниципальных образований МО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307382"/>
                  </a:ext>
                </a:extLst>
              </a:tr>
              <a:tr h="711609"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3 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 / 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04. Обеспечение разработки и внесение изменений в нормативы градостроительного проектирования городского округа 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561472"/>
                  </a:ext>
                </a:extLst>
              </a:tr>
              <a:tr h="513940"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4          Наличие утверждённой карты планируемого размещения объектов местного значения муниципального образования МО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 / 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нет*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нет*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02. Разработка и внесение изменений в документы территориального планирования муниципальных образований МО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363673"/>
                  </a:ext>
                </a:extLst>
              </a:tr>
              <a:tr h="0">
                <a:tc gridSpan="10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II "Реализация политики пространственного развития городского округа"</a:t>
                      </a:r>
                    </a:p>
                  </a:txBody>
                  <a:tcPr marL="3871" marR="3871" marT="3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39085"/>
                  </a:ext>
                </a:extLst>
              </a:tr>
              <a:tr h="491349"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Количество ликвидированных самовольных, недостроенных и аварийных объектов на территории муниципального образования МО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Рейтинг-45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  Обеспечение мер по ликвидации самовольных, недостроенных и аварийных объектов на территории муниципального образования МО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770179"/>
                  </a:ext>
                </a:extLst>
              </a:tr>
              <a:tr h="547825"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выполнения органом местного самоуправления государственных полномочий, переданных в соответствии с Законом МО № 107/2014-ОЗ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показатель муниципальной программы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 Финансовое обеспечение выполнения отдельных государственных полномочий в сфере архитектуры и градостроительства, переданных органам местного самоуправления муниципальных образований МО</a:t>
                      </a:r>
                    </a:p>
                  </a:txBody>
                  <a:tcPr marL="3871" marR="3871" marT="38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79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712537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AFE6A-BCB3-49AE-B413-84C5D269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" y="-100"/>
            <a:ext cx="8633255" cy="627634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 sz="240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E8202A-6DCE-4A33-AD60-390237980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225" y="771550"/>
            <a:ext cx="8625550" cy="417646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6C4EE-3250-4AC6-AD85-AB7FACC869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0F47FE5-581E-45E4-A9A8-D06717D6F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53503"/>
              </p:ext>
            </p:extLst>
          </p:nvPr>
        </p:nvGraphicFramePr>
        <p:xfrm>
          <a:off x="323528" y="771550"/>
          <a:ext cx="8496944" cy="41476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Worksheet" r:id="rId2" imgW="9706096" imgH="6295889" progId="Excel.Sheet.12">
                  <p:embed/>
                </p:oleObj>
              </mc:Choice>
              <mc:Fallback>
                <p:oleObj name="Worksheet" r:id="rId2" imgW="9706096" imgH="6295889" progId="Excel.Shee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771550"/>
                        <a:ext cx="8496944" cy="41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382617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AFE6A-BCB3-49AE-B413-84C5D269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" y="-100"/>
            <a:ext cx="8633255" cy="627634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 sz="240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E8202A-6DCE-4A33-AD60-390237980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225" y="771550"/>
            <a:ext cx="8625550" cy="417646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6C4EE-3250-4AC6-AD85-AB7FACC869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1D71C02-75ED-4C15-9131-31B13E9D1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85672"/>
              </p:ext>
            </p:extLst>
          </p:nvPr>
        </p:nvGraphicFramePr>
        <p:xfrm>
          <a:off x="259225" y="938213"/>
          <a:ext cx="8625550" cy="39809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Worksheet" r:id="rId2" imgW="9706096" imgH="5200752" progId="Excel.Sheet.12">
                  <p:embed/>
                </p:oleObj>
              </mc:Choice>
              <mc:Fallback>
                <p:oleObj name="Worksheet" r:id="rId2" imgW="9706096" imgH="5200752" progId="Excel.Shee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225" y="938213"/>
                        <a:ext cx="8625550" cy="39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790677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AFE6A-BCB3-49AE-B413-84C5D269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" y="-100"/>
            <a:ext cx="8633255" cy="627634"/>
          </a:xfrm>
        </p:spPr>
        <p:txBody>
          <a:bodyPr/>
          <a:lstStyle/>
          <a:p>
            <a:r>
              <a:rPr lang="ru-RU" sz="2400" kern="1200">
                <a:solidFill>
                  <a:prstClr val="white"/>
                </a:solidFill>
                <a:latin typeface="Times New Roman" panose="02020603050405020304" pitchFamily="18" charset="0"/>
              </a:rPr>
              <a:t>Планируемые результаты реализации муниципальных программ</a:t>
            </a:r>
            <a:endParaRPr lang="ru-RU" sz="24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0F46D-AD5E-40AF-AFD5-3177E22C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5" y="771550"/>
            <a:ext cx="8625550" cy="417646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74E8202A-6DCE-4A33-AD60-390237980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225" y="771550"/>
            <a:ext cx="8625550" cy="4176464"/>
          </a:xfrm>
        </p:spPr>
        <p:txBody>
          <a:bodyPr/>
          <a:lstStyle/>
          <a:p>
            <a:pPr marL="76200" indent="0">
              <a:buNone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6C4EE-3250-4AC6-AD85-AB7FACC869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6286060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</a:xfrm>
      </p:grpSpPr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5496" y="51470"/>
            <a:ext cx="9108504" cy="830997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Roboto Slab"/>
                <a:ea typeface="Roboto Slab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12864"/>
              </p:ext>
            </p:extLst>
          </p:nvPr>
        </p:nvGraphicFramePr>
        <p:xfrm>
          <a:off x="161257" y="882467"/>
          <a:ext cx="8856982" cy="4071269"/>
        </p:xfrm>
        <a:graphic>
          <a:graphicData uri="http://schemas.openxmlformats.org/drawingml/2006/table">
            <a:tbl>
              <a:tblPr firstRow="1" firstCol="1" bandRow="1">
                <a:tableStyleId>{61139746-484A-4F92-B0BD-B6926064FB0F}</a:tableStyleId>
              </a:tblPr>
              <a:tblGrid>
                <a:gridCol w="242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7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1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Наименование меры социальной поддержки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2020 году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 расходов, тыс. руб.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2021 году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 расходов, тыс. руб.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71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Возмещение расходов за найм (поднайм) жилых помещений врачам государственных учреждений здравоохранения городского округа Котельники Московской области 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5062,0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6 000,0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9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831</a:t>
                      </a: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11 725,0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856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12 077,0</a:t>
                      </a:r>
                    </a:p>
                  </a:txBody>
                  <a:tcPr marL="26521" marR="2652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71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1 227,8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6 457,0</a:t>
                      </a:r>
                    </a:p>
                  </a:txBody>
                  <a:tcPr marL="26521" marR="2652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69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31 640,0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32 766,0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69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333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2 064,0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333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2 064,0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69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1976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15 498,0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2088</a:t>
                      </a:r>
                    </a:p>
                  </a:txBody>
                  <a:tcPr marL="26521" marR="26521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16 547,0</a:t>
                      </a:r>
                    </a:p>
                  </a:txBody>
                  <a:tcPr marL="26521" marR="2652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139582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539552" y="267494"/>
            <a:ext cx="7355160" cy="10934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/>
              <a:t>Федеральные проекты реализуемые на территории города </a:t>
            </a:r>
            <a:br>
              <a:rPr lang="ru-RU" sz="2800"/>
            </a:br>
            <a:r>
              <a:rPr lang="ru-RU" sz="2800"/>
              <a:t>Котельники</a:t>
            </a:r>
            <a:endParaRPr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67508"/>
            <a:ext cx="1968930" cy="271576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616088" y="2324154"/>
            <a:ext cx="5040560" cy="339980"/>
            <a:chOff x="3635896" y="1707654"/>
            <a:chExt cx="5040560" cy="339980"/>
          </a:xfrm>
        </p:grpSpPr>
        <p:sp>
          <p:nvSpPr>
            <p:cNvPr id="385" name="Google Shape;385;p37"/>
            <p:cNvSpPr txBox="1"/>
            <p:nvPr/>
          </p:nvSpPr>
          <p:spPr>
            <a:xfrm>
              <a:off x="4211960" y="1737570"/>
              <a:ext cx="4464496" cy="280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Цифровое государственное управление</a:t>
              </a:r>
              <a:endParaRPr sz="18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9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44379" y="3723878"/>
            <a:ext cx="5040560" cy="618156"/>
            <a:chOff x="3635896" y="1568566"/>
            <a:chExt cx="5040560" cy="618156"/>
          </a:xfrm>
        </p:grpSpPr>
        <p:sp>
          <p:nvSpPr>
            <p:cNvPr id="15" name="Google Shape;385;p37"/>
            <p:cNvSpPr txBox="1"/>
            <p:nvPr/>
          </p:nvSpPr>
          <p:spPr>
            <a:xfrm>
              <a:off x="4211960" y="1568566"/>
              <a:ext cx="4464496" cy="618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Формирование комфортной городской среды</a:t>
              </a:r>
              <a:endParaRPr sz="18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16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16088" y="2787774"/>
            <a:ext cx="5040560" cy="840122"/>
            <a:chOff x="3635896" y="1477344"/>
            <a:chExt cx="5040560" cy="840122"/>
          </a:xfrm>
        </p:grpSpPr>
        <p:sp>
          <p:nvSpPr>
            <p:cNvPr id="21" name="Google Shape;385;p37"/>
            <p:cNvSpPr txBox="1"/>
            <p:nvPr/>
          </p:nvSpPr>
          <p:spPr>
            <a:xfrm>
              <a:off x="4211960" y="1477344"/>
              <a:ext cx="4464496" cy="840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Содействие занятости женщин – создание условий дошкольного образования для детей в возрасте до трех лет</a:t>
              </a:r>
              <a:endParaRPr sz="18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22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713191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38235" y="3214209"/>
            <a:ext cx="2808312" cy="179991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  <a:alpha val="88000"/>
                </a:schemeClr>
              </a:gs>
              <a:gs pos="76000">
                <a:srgbClr val="FF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92536" y="3214209"/>
            <a:ext cx="2808312" cy="179991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  <a:alpha val="88000"/>
                </a:schemeClr>
              </a:gs>
              <a:gs pos="76000">
                <a:srgbClr val="FF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194808" y="0"/>
            <a:ext cx="7355160" cy="10934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/>
              <a:t>Другие </a:t>
            </a:r>
            <a:r>
              <a:rPr lang="ru-RU" sz="2400" b="0"/>
              <a:t>общественно</a:t>
            </a:r>
            <a:r>
              <a:rPr lang="ru-RU" sz="2400"/>
              <a:t> значимые проекты, реализуемые на территории </a:t>
            </a:r>
            <a:br>
              <a:rPr lang="ru-RU" sz="2400"/>
            </a:br>
            <a:r>
              <a:rPr lang="ru-RU" sz="2400"/>
              <a:t>города</a:t>
            </a:r>
            <a:endParaRPr sz="2400"/>
          </a:p>
        </p:txBody>
      </p:sp>
      <p:grpSp>
        <p:nvGrpSpPr>
          <p:cNvPr id="5" name="Группа 4"/>
          <p:cNvGrpSpPr/>
          <p:nvPr/>
        </p:nvGrpSpPr>
        <p:grpSpPr>
          <a:xfrm>
            <a:off x="210104" y="1159444"/>
            <a:ext cx="8646433" cy="3854675"/>
            <a:chOff x="338824" y="1177039"/>
            <a:chExt cx="8646433" cy="385467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177039"/>
              <a:ext cx="2808312" cy="190162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967" y="1177039"/>
              <a:ext cx="2592288" cy="1901626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338824" y="3231804"/>
              <a:ext cx="8646433" cy="1799910"/>
              <a:chOff x="338824" y="3131606"/>
              <a:chExt cx="8646433" cy="1799910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338824" y="3131606"/>
                <a:ext cx="2808312" cy="1799910"/>
                <a:chOff x="475776" y="1596262"/>
                <a:chExt cx="5616624" cy="3384376"/>
              </a:xfrm>
            </p:grpSpPr>
            <p:sp>
              <p:nvSpPr>
                <p:cNvPr id="8" name="Скругленный прямоугольник 7"/>
                <p:cNvSpPr/>
                <p:nvPr/>
              </p:nvSpPr>
              <p:spPr>
                <a:xfrm>
                  <a:off x="475776" y="1596262"/>
                  <a:ext cx="5616624" cy="3384376"/>
                </a:xfrm>
                <a:prstGeom prst="roundRect">
                  <a:avLst/>
                </a:prstGeom>
                <a:gradFill>
                  <a:gsLst>
                    <a:gs pos="0">
                      <a:schemeClr val="accent5">
                        <a:lumMod val="75000"/>
                        <a:alpha val="88000"/>
                      </a:schemeClr>
                    </a:gs>
                    <a:gs pos="76000">
                      <a:srgbClr val="FFFFCC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55796" y="1783796"/>
                  <a:ext cx="5256584" cy="3067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Благоустройство общественной территории «Парк Патриот»</a:t>
                  </a:r>
                </a:p>
                <a:p>
                  <a:pPr algn="ctr"/>
                  <a:r>
                    <a:rPr lang="ru-RU" sz="1200" b="1" err="1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мкр. Ковровый</a:t>
                  </a:r>
                </a:p>
                <a:p>
                  <a:pPr algn="ctr"/>
                  <a:r>
                    <a:rPr lang="ru-RU" sz="120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2022 год – 59,5 млн. руб.</a:t>
                  </a:r>
                </a:p>
                <a:p>
                  <a:pPr algn="ctr"/>
                  <a:r>
                    <a:rPr lang="ru-RU" sz="120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Окончание работ– 2022 год</a:t>
                  </a:r>
                </a:p>
                <a:p>
                  <a:pPr algn="ctr"/>
                  <a:r>
                    <a:rPr lang="ru-RU" sz="80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Результат: Повышение качества городской среды, улучшение социальной обстановки и создание облика городского округа, соответствующего современным стандартам, предназначенного для комфортного досуга и отдыха жителей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411266" y="3231342"/>
                <a:ext cx="262829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Капитальный ремонт детского сада «Маргаритка»</a:t>
                </a:r>
              </a:p>
              <a:p>
                <a:pPr algn="ctr"/>
                <a:r>
                  <a:rPr lang="ru-RU" sz="1200" b="1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 мкр. Силикат</a:t>
                </a:r>
                <a:endParaRPr lang="ru-RU" sz="120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20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2022 год – 50,3 млн. руб.</a:t>
                </a:r>
              </a:p>
              <a:p>
                <a:pPr algn="ctr"/>
                <a:r>
                  <a:rPr lang="ru-RU" sz="120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Окончание работ– 2022 год</a:t>
                </a:r>
              </a:p>
              <a:p>
                <a:pPr algn="ctr"/>
                <a:r>
                  <a:rPr lang="ru-RU" sz="80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Результат: Улучшение условий для получения дошкольного образования детьми, приведение в соответствие с современными стандартами получения образования в отдельно стоящем корпусе «Семицветик»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356965" y="3231342"/>
                <a:ext cx="262829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Капитальный ремонт Дома культуры «БЕЛАЯ ДАЧА»</a:t>
                </a:r>
              </a:p>
              <a:p>
                <a:pPr algn="ctr"/>
                <a:r>
                  <a:rPr lang="ru-RU" sz="1200" b="1" err="1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мкр. Белая дача</a:t>
                </a:r>
              </a:p>
              <a:p>
                <a:pPr algn="ctr"/>
                <a:r>
                  <a:rPr lang="ru-RU" sz="120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2024-2025 годы – 298 055 млн. руб.</a:t>
                </a:r>
                <a:endParaRPr lang="ru-RU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20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Окончание работ– 2025 год</a:t>
                </a:r>
              </a:p>
              <a:p>
                <a:pPr algn="ctr"/>
                <a:r>
                  <a:rPr lang="ru-RU" sz="80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Результат: Реализация данного проекта позволит увеличить единовременную вместимость учреждения до 700 человек, пропускная способность в смену составит 300 человек, в сутки до 450 человек, а также улучшится противопожарная безопасность</a:t>
                </a:r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7" y="1159443"/>
            <a:ext cx="2756749" cy="19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0356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253432" y="339502"/>
            <a:ext cx="7355160" cy="8054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800"/>
              <a:t>Контактная информация</a:t>
            </a:r>
            <a:endParaRPr sz="2800"/>
          </a:p>
        </p:txBody>
      </p:sp>
      <p:sp>
        <p:nvSpPr>
          <p:cNvPr id="2" name="TextBox 1"/>
          <p:cNvSpPr txBox="1"/>
          <p:nvPr/>
        </p:nvSpPr>
        <p:spPr>
          <a:xfrm>
            <a:off x="251520" y="221171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5">
                    <a:lumMod val="50000"/>
                  </a:schemeClr>
                </a:solidFill>
              </a:rPr>
              <a:t>Администрация городского округа Котельники Московской области</a:t>
            </a:r>
          </a:p>
          <a:p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140055, Московская область, г.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Котельники, ул. Дзержинское шоссе, д.5/4</a:t>
            </a:r>
          </a:p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8-495-554-45-08</a:t>
            </a:r>
          </a:p>
          <a:p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8-495-559-31-11 (факс)</a:t>
            </a:r>
          </a:p>
          <a:p>
            <a:endParaRPr lang="ru-RU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u="sng">
                <a:solidFill>
                  <a:schemeClr val="accent5">
                    <a:lumMod val="50000"/>
                  </a:schemeClr>
                </a:solidFill>
              </a:rPr>
              <a:t>Управление финансов</a:t>
            </a:r>
          </a:p>
          <a:p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8-495-559-97-55, 8-495-553-70-77</a:t>
            </a:r>
          </a:p>
          <a:p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e-mail</a:t>
            </a: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hlinkClick r:id="rId3"/>
              </a:rPr>
              <a:t>fko.kotel@yandex.ru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График работы финансового органа: 9:00 - 18:00 пн-пт.</a:t>
            </a:r>
          </a:p>
          <a:p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Часы приема: 15:00 – 18:00 пн-пт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29125"/>
            <a:ext cx="1477088" cy="1872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935" y="2931790"/>
            <a:ext cx="576065" cy="576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32" y="3494880"/>
            <a:ext cx="1077082" cy="648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306593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accent5">
                    <a:lumMod val="50000"/>
                  </a:schemeClr>
                </a:solidFill>
              </a:rPr>
              <a:t>finances_kotel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600" y="3665229"/>
            <a:ext cx="201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vk.com/club168993124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6887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23528" y="61689"/>
            <a:ext cx="7571184" cy="1419722"/>
          </a:xfrm>
        </p:spPr>
        <p:txBody>
          <a:bodyPr/>
          <a:lstStyle/>
          <a:p>
            <a:r>
              <a:rPr lang="ru-RU"/>
              <a:t>Основные параметры бюджета </a:t>
            </a:r>
            <a:r>
              <a:rPr lang="ru-RU" sz="2800" err="1"/>
              <a:t>млн.руб</a:t>
            </a:r>
            <a:endParaRPr lang="ru-RU" sz="2800"/>
          </a:p>
        </p:txBody>
      </p:sp>
      <p:cxnSp>
        <p:nvCxnSpPr>
          <p:cNvPr id="8" name="Прямая соединительная линия 7"/>
          <p:cNvCxnSpPr>
            <a:stCxn id="6" idx="1"/>
          </p:cNvCxnSpPr>
          <p:nvPr/>
        </p:nvCxnSpPr>
        <p:spPr>
          <a:xfrm>
            <a:off x="323528" y="771550"/>
            <a:ext cx="6624736" cy="102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ятиугольник 8"/>
          <p:cNvSpPr/>
          <p:nvPr/>
        </p:nvSpPr>
        <p:spPr>
          <a:xfrm>
            <a:off x="334001" y="2139703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ДОХОДЫ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334001" y="2894370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РАСХОДЫ</a:t>
            </a:r>
          </a:p>
        </p:txBody>
      </p:sp>
      <p:sp>
        <p:nvSpPr>
          <p:cNvPr id="16" name="Шестиугольник 15"/>
          <p:cNvSpPr/>
          <p:nvPr/>
        </p:nvSpPr>
        <p:spPr>
          <a:xfrm>
            <a:off x="6281732" y="2139702"/>
            <a:ext cx="1223481" cy="580513"/>
          </a:xfrm>
          <a:prstGeom prst="hexagon">
            <a:avLst/>
          </a:prstGeom>
          <a:solidFill>
            <a:srgbClr val="81CB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3 535</a:t>
            </a:r>
            <a:endParaRPr lang="ru-RU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281732" y="2902172"/>
            <a:ext cx="1223481" cy="580513"/>
          </a:xfrm>
          <a:prstGeom prst="hexagon">
            <a:avLst/>
          </a:prstGeom>
          <a:solidFill>
            <a:srgbClr val="81CB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3 657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7640654" y="2139702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4 825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7640653" y="2890239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4 954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922810" y="2139702"/>
            <a:ext cx="1223481" cy="580513"/>
          </a:xfrm>
          <a:prstGeom prst="hexagon">
            <a:avLst/>
          </a:prstGeom>
          <a:solidFill>
            <a:srgbClr val="D6EFE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2 200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4922810" y="2902172"/>
            <a:ext cx="1223481" cy="580513"/>
          </a:xfrm>
          <a:prstGeom prst="hexagon">
            <a:avLst/>
          </a:prstGeom>
          <a:solidFill>
            <a:srgbClr val="D6EFE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2 258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4819" y="1626759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57660" y="1617240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6583" y="1617240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2023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2200037" y="2139816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1 575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2200037" y="2902286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1 630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34001" y="3649036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ДЕФИЦИТ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6281732" y="3649035"/>
            <a:ext cx="1223481" cy="580513"/>
          </a:xfrm>
          <a:prstGeom prst="hexagon">
            <a:avLst/>
          </a:prstGeom>
          <a:solidFill>
            <a:srgbClr val="81CB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46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7670337" y="3639630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</a:t>
            </a:r>
            <a:r>
              <a:rPr lang="ru-RU" sz="160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129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922810" y="3649035"/>
            <a:ext cx="1223481" cy="580513"/>
          </a:xfrm>
          <a:prstGeom prst="hexagon">
            <a:avLst/>
          </a:prstGeom>
          <a:solidFill>
            <a:srgbClr val="D6EFE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-58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2200037" y="3649149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-54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334001" y="4395693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Муниципальный долг</a:t>
            </a:r>
          </a:p>
        </p:txBody>
      </p:sp>
      <p:sp>
        <p:nvSpPr>
          <p:cNvPr id="31" name="Шестиугольник 30"/>
          <p:cNvSpPr/>
          <p:nvPr/>
        </p:nvSpPr>
        <p:spPr>
          <a:xfrm>
            <a:off x="6281732" y="4395692"/>
            <a:ext cx="1223481" cy="580513"/>
          </a:xfrm>
          <a:prstGeom prst="hexagon">
            <a:avLst/>
          </a:prstGeom>
          <a:solidFill>
            <a:srgbClr val="81CB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</a:p>
        </p:txBody>
      </p:sp>
      <p:sp>
        <p:nvSpPr>
          <p:cNvPr id="32" name="Шестиугольник 31"/>
          <p:cNvSpPr/>
          <p:nvPr/>
        </p:nvSpPr>
        <p:spPr>
          <a:xfrm>
            <a:off x="7640654" y="4386287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bg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4922810" y="4395692"/>
            <a:ext cx="1223481" cy="580513"/>
          </a:xfrm>
          <a:prstGeom prst="hexagon">
            <a:avLst/>
          </a:prstGeom>
          <a:solidFill>
            <a:srgbClr val="D6EFE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ru-RU" sz="160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2200037" y="4395806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15434" y="1617239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2024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3563888" y="2139702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2 051</a:t>
            </a:r>
          </a:p>
        </p:txBody>
      </p:sp>
      <p:sp>
        <p:nvSpPr>
          <p:cNvPr id="35" name="Шестиугольник 34"/>
          <p:cNvSpPr/>
          <p:nvPr/>
        </p:nvSpPr>
        <p:spPr>
          <a:xfrm>
            <a:off x="3563888" y="2902172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1 943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8738" y="1617240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2021</a:t>
            </a:r>
          </a:p>
        </p:txBody>
      </p:sp>
      <p:sp>
        <p:nvSpPr>
          <p:cNvPr id="37" name="Шестиугольник 36"/>
          <p:cNvSpPr/>
          <p:nvPr/>
        </p:nvSpPr>
        <p:spPr>
          <a:xfrm>
            <a:off x="3563888" y="3649035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108</a:t>
            </a:r>
          </a:p>
        </p:txBody>
      </p:sp>
      <p:sp>
        <p:nvSpPr>
          <p:cNvPr id="38" name="Шестиугольник 37"/>
          <p:cNvSpPr/>
          <p:nvPr/>
        </p:nvSpPr>
        <p:spPr>
          <a:xfrm>
            <a:off x="3563888" y="4395692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ru-RU" sz="160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145707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8421"/>
            <a:ext cx="684076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/>
              <a:t>Структура доходов бюджета 2022 </a:t>
            </a:r>
            <a:endParaRPr sz="280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17046945"/>
              </p:ext>
            </p:extLst>
          </p:nvPr>
        </p:nvGraphicFramePr>
        <p:xfrm>
          <a:off x="179512" y="915566"/>
          <a:ext cx="8784976" cy="406298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93086033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51470"/>
            <a:ext cx="8280920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/>
              <a:t>Структура доходов бюджета </a:t>
            </a:r>
            <a:r>
              <a:rPr lang="ru-RU" sz="2000" err="1"/>
              <a:t>тыс.руб.</a:t>
            </a:r>
            <a:endParaRPr sz="200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557C9E9-1DD3-4C07-9792-EF2AC798D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8702"/>
              </p:ext>
            </p:extLst>
          </p:nvPr>
        </p:nvGraphicFramePr>
        <p:xfrm>
          <a:off x="395536" y="483518"/>
          <a:ext cx="8424933" cy="443555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433788">
                  <a:extLst>
                    <a:ext uri="{9D8B030D-6E8A-4147-A177-3AD203B41FA5}">
                      <a16:colId xmlns:a16="http://schemas.microsoft.com/office/drawing/2014/main" val="3987216672"/>
                    </a:ext>
                  </a:extLst>
                </a:gridCol>
                <a:gridCol w="1198229">
                  <a:extLst>
                    <a:ext uri="{9D8B030D-6E8A-4147-A177-3AD203B41FA5}">
                      <a16:colId xmlns:a16="http://schemas.microsoft.com/office/drawing/2014/main" val="3498059931"/>
                    </a:ext>
                  </a:extLst>
                </a:gridCol>
                <a:gridCol w="1198229">
                  <a:extLst>
                    <a:ext uri="{9D8B030D-6E8A-4147-A177-3AD203B41FA5}">
                      <a16:colId xmlns:a16="http://schemas.microsoft.com/office/drawing/2014/main" val="2740320965"/>
                    </a:ext>
                  </a:extLst>
                </a:gridCol>
                <a:gridCol w="1198229">
                  <a:extLst>
                    <a:ext uri="{9D8B030D-6E8A-4147-A177-3AD203B41FA5}">
                      <a16:colId xmlns:a16="http://schemas.microsoft.com/office/drawing/2014/main" val="1809382311"/>
                    </a:ext>
                  </a:extLst>
                </a:gridCol>
                <a:gridCol w="1198229">
                  <a:extLst>
                    <a:ext uri="{9D8B030D-6E8A-4147-A177-3AD203B41FA5}">
                      <a16:colId xmlns:a16="http://schemas.microsoft.com/office/drawing/2014/main" val="3697215285"/>
                    </a:ext>
                  </a:extLst>
                </a:gridCol>
                <a:gridCol w="1198229">
                  <a:extLst>
                    <a:ext uri="{9D8B030D-6E8A-4147-A177-3AD203B41FA5}">
                      <a16:colId xmlns:a16="http://schemas.microsoft.com/office/drawing/2014/main" val="2468371097"/>
                    </a:ext>
                  </a:extLst>
                </a:gridCol>
              </a:tblGrid>
              <a:tr h="288032">
                <a:tc rowSpan="2"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Наименование доходов</a:t>
                      </a:r>
                      <a:endParaRPr lang="ru-RU" sz="8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Отчетный 2020 год</a:t>
                      </a:r>
                      <a:endParaRPr lang="ru-RU" sz="8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Ожидаемое исполнение 2021 года</a:t>
                      </a:r>
                      <a:endParaRPr lang="ru-RU" sz="8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Плановый период</a:t>
                      </a:r>
                      <a:endParaRPr lang="ru-RU" sz="8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226988"/>
                  </a:ext>
                </a:extLst>
              </a:tr>
              <a:tr h="155447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2022 год</a:t>
                      </a:r>
                      <a:endParaRPr lang="ru-RU" sz="8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727603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Налог на доходы физических лиц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362 276,20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364 219,00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400 641,00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416 662,90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448 325,10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0595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Акцизы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3 683,00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1 600,00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1 555,00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1 617,20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1 680 800,00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972924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Налоги на  совокупный доход 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178 923,50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246 611,00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313 332,00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323 744,90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350 588,10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38058"/>
                  </a:ext>
                </a:extLst>
              </a:tr>
              <a:tr h="295414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Налог, взимаемый в связи с применением упрощенной системы налогообложения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142 508,60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225 499,00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299 700,00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311 687,90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339 088,10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28072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Единый налог на вмененный доход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31 104,00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11 000,00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3 000,00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1 000,00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040462"/>
                  </a:ext>
                </a:extLst>
              </a:tr>
              <a:tr h="295414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Налог, взимаемый в связи с применением патентной системы налогообложения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5 311,00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10 112,00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10 632,00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11 057,00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11 500,00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93042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Налоги на имущество 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368 815,10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334 610,00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331 662,00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344 910,00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368 702,00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47293"/>
                  </a:ext>
                </a:extLst>
              </a:tr>
              <a:tr h="181426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Налог на имущество физических лиц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39 068,00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39 060,00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40 240,00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41 850,00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43 500,00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extLst>
                  <a:ext uri="{0D108BD9-81ED-4DB2-BD59-A6C34878D82A}">
                    <a16:rowId xmlns:a16="http://schemas.microsoft.com/office/drawing/2014/main" val="655859470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Земельный налог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329 747,10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295 550,00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291 422,00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303 060,00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325 202,00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extLst>
                  <a:ext uri="{0D108BD9-81ED-4DB2-BD59-A6C34878D82A}">
                    <a16:rowId xmlns:a16="http://schemas.microsoft.com/office/drawing/2014/main" val="2247352132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Государственная пошлина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2 891,60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2 616,00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2 616,00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2 616,00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2 616,00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057034"/>
                  </a:ext>
                </a:extLst>
              </a:tr>
              <a:tr h="295414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Доходы от использования имущества, находящегося в муниципальной собственности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161 044,90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162 879,00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164 085,00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165 355,00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166 635,00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44454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Арендная плата за землю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148 039,60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148 200,00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153 220,00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154 220,00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155 500,00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extLst>
                  <a:ext uri="{0D108BD9-81ED-4DB2-BD59-A6C34878D82A}">
                    <a16:rowId xmlns:a16="http://schemas.microsoft.com/office/drawing/2014/main" val="3910725848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Аренда имущества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4 885,10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4 576,00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2 935,00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2 935,00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2 935,00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extLst>
                  <a:ext uri="{0D108BD9-81ED-4DB2-BD59-A6C34878D82A}">
                    <a16:rowId xmlns:a16="http://schemas.microsoft.com/office/drawing/2014/main" val="3987555031"/>
                  </a:ext>
                </a:extLst>
              </a:tr>
              <a:tr h="116308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Прочие доходы от использования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8 120,30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10 103,00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7 930,00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8 200,00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8 200,00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extLst>
                  <a:ext uri="{0D108BD9-81ED-4DB2-BD59-A6C34878D82A}">
                    <a16:rowId xmlns:a16="http://schemas.microsoft.com/office/drawing/2014/main" val="3721593559"/>
                  </a:ext>
                </a:extLst>
              </a:tr>
              <a:tr h="196944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Доходы от продажи земли и имущества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16 207,00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2 200,00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2 000,00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2 000,00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2 000,00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022543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Доходы от оказания платных услуг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184,00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24767"/>
                  </a:ext>
                </a:extLst>
              </a:tr>
              <a:tr h="174026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Платежи при пользовании природными ресурсами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128,60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081933"/>
                  </a:ext>
                </a:extLst>
              </a:tr>
              <a:tr h="121098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Штрафы, санкции, возмещение ущерба 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2 519,60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1 530,00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2 161,00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2 161,00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2 161,00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35541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Прочие неналоговые доходы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3 994,90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4 890,00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2 079,00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2 079,00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2 079,00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1794"/>
                  </a:ext>
                </a:extLst>
              </a:tr>
              <a:tr h="80813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Итого собственных доходов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1 100 506,60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1 040 040,00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1 220 432,00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1 261 447,00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3 024 207,20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018379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Безвозмездные поступления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541 582,70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787 128,74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980 084,25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2 273 755,74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3 479 619,82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13037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Субсидии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69 431,85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265 247,18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428 481,88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1 749 055,37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2 948 593,45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extLst>
                  <a:ext uri="{0D108BD9-81ED-4DB2-BD59-A6C34878D82A}">
                    <a16:rowId xmlns:a16="http://schemas.microsoft.com/office/drawing/2014/main" val="2137861282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Субвенции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472 936,70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524 193,00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551 602,37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524 700,37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531 026,37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extLst>
                  <a:ext uri="{0D108BD9-81ED-4DB2-BD59-A6C34878D82A}">
                    <a16:rowId xmlns:a16="http://schemas.microsoft.com/office/drawing/2014/main" val="3337226135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Возврат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-785,88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-2 311,44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extLst>
                  <a:ext uri="{0D108BD9-81ED-4DB2-BD59-A6C34878D82A}">
                    <a16:rowId xmlns:a16="http://schemas.microsoft.com/office/drawing/2014/main" val="451699608"/>
                  </a:ext>
                </a:extLst>
              </a:tr>
              <a:tr h="131295">
                <a:tc>
                  <a:txBody>
                    <a:bodyPr vert="horz" wrap="square"/>
                    <a:lstStyle/>
                    <a:p>
                      <a:pPr algn="l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ИТОГО   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1 642 089,30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1 701 538,40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2 200 516,25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3 535 202,74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6 503 827,02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88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430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123478"/>
            <a:ext cx="828092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/>
              <a:t>Основные источники собственных </a:t>
            </a:r>
            <a:br>
              <a:rPr lang="ru-RU" sz="2800"/>
            </a:br>
            <a:r>
              <a:rPr lang="ru-RU" sz="2800"/>
              <a:t>доходов бюджета 2022</a:t>
            </a:r>
            <a:endParaRPr sz="280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68736734"/>
              </p:ext>
            </p:extLst>
          </p:nvPr>
        </p:nvGraphicFramePr>
        <p:xfrm>
          <a:off x="179512" y="915566"/>
          <a:ext cx="8784976" cy="406298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5652120" y="2067694"/>
            <a:ext cx="2016224" cy="201622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96136" y="284497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Roboto Slab"/>
              </a:rPr>
              <a:t>1 220,4</a:t>
            </a:r>
          </a:p>
        </p:txBody>
      </p:sp>
    </p:spTree>
    <p:extLst>
      <p:ext uri="{BB962C8B-B14F-4D97-AF65-F5344CB8AC3E}">
        <p14:creationId xmlns:p14="http://schemas.microsoft.com/office/powerpoint/2010/main" val="237837616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07504" y="123478"/>
            <a:ext cx="8280920" cy="14401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/>
              <a:t>Удельный об</a:t>
            </a:r>
            <a:r>
              <a:rPr lang="ru-RU" sz="3000"/>
              <a:t>ъ</a:t>
            </a:r>
            <a:r>
              <a:rPr lang="ru-RU" sz="2600"/>
              <a:t>ем налоговых и неналоговых доходов бюджета на душу населения</a:t>
            </a:r>
            <a:br>
              <a:rPr lang="ru-RU" sz="2800"/>
            </a:br>
            <a:r>
              <a:rPr lang="ru-RU" sz="2800"/>
              <a:t>2022 </a:t>
            </a:r>
            <a:br>
              <a:rPr lang="ru-RU" sz="2800"/>
            </a:br>
            <a:r>
              <a:rPr lang="ru-RU" sz="2000" err="1"/>
              <a:t>тыс.руб.</a:t>
            </a:r>
            <a:endParaRPr sz="20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81270"/>
              </p:ext>
            </p:extLst>
          </p:nvPr>
        </p:nvGraphicFramePr>
        <p:xfrm>
          <a:off x="3131840" y="1851670"/>
          <a:ext cx="5688632" cy="29523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Муниципальное образование</a:t>
                      </a: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Численность населения </a:t>
                      </a:r>
                    </a:p>
                    <a:p>
                      <a:pPr algn="ctr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(чел)</a:t>
                      </a: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Сумма налоговых и неналоговых </a:t>
                      </a:r>
                    </a:p>
                    <a:p>
                      <a:pPr algn="ctr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доходов</a:t>
                      </a: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В расчете на 1 жителя</a:t>
                      </a: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6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Котельники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50 723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1 220 432,0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24,06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Люберцы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318 383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5 855 963,0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18,39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Лыткарино</a:t>
                      </a:r>
                    </a:p>
                  </a:txBody>
                  <a:tcPr anchor="ctr">
                    <a:solidFill>
                      <a:srgbClr val="81CBC9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59 937</a:t>
                      </a:r>
                    </a:p>
                  </a:txBody>
                  <a:tcPr anchor="ctr">
                    <a:solidFill>
                      <a:srgbClr val="81CBC9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1 121 865,0</a:t>
                      </a:r>
                    </a:p>
                  </a:txBody>
                  <a:tcPr anchor="ctr">
                    <a:solidFill>
                      <a:srgbClr val="81CBC9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18,71</a:t>
                      </a:r>
                    </a:p>
                  </a:txBody>
                  <a:tcPr anchor="ctr">
                    <a:solidFill>
                      <a:srgbClr val="81CB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Дзержинский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52 797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1 175 014,6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22,25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2" y="2139702"/>
            <a:ext cx="264116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1779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5.0.6"/>
  <p:tag name="AS_OS" val="Microsoft Windows NT 10.0.17763.0"/>
  <p:tag name="AS_RELEASE_DATE" val="2021.12.14"/>
  <p:tag name="AS_TITLE" val="Aspose.Slides for .NET5"/>
  <p:tag name="AS_VERSION" val="21.12"/>
</p:tagLst>
</file>

<file path=ppt/theme/theme1.xml><?xml version="1.0" encoding="utf-8"?>
<a:theme xmlns:r="http://schemas.openxmlformats.org/officeDocument/2006/relationships" xmlns:a="http://schemas.openxmlformats.org/drawingml/2006/main" name="Macmorris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Macmorris templat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238</Paragraphs>
  <Slides>47</Slides>
  <Notes>15</Notes>
  <TotalTime>2889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baseType="lpstr" size="56">
      <vt:lpstr>Arial</vt:lpstr>
      <vt:lpstr>Roboto Slab</vt:lpstr>
      <vt:lpstr>Chivo</vt:lpstr>
      <vt:lpstr>Calibri</vt:lpstr>
      <vt:lpstr>Candara</vt:lpstr>
      <vt:lpstr>Arial Black</vt:lpstr>
      <vt:lpstr>Aharoni</vt:lpstr>
      <vt:lpstr>Times New Roman</vt:lpstr>
      <vt:lpstr>Macmorris template</vt:lpstr>
      <vt:lpstr>Бюджет 2022и плановый период 2023 - 2024</vt:lpstr>
      <vt:lpstr>Основные понятия</vt:lpstr>
      <vt:lpstr>Основные показатели социально-экономического развития</vt:lpstr>
      <vt:lpstr>Основные задачи и приоритеты бюджетной политики</vt:lpstr>
      <vt:lpstr>Основные параметры бюджета млн.руб</vt:lpstr>
      <vt:lpstr>Структура доходов бюджета 2022 </vt:lpstr>
      <vt:lpstr>Структура доходов бюджета тыс.руб.</vt:lpstr>
      <vt:lpstr>Основные источники собственных доходов бюджета 2022</vt:lpstr>
      <vt:lpstr>Удельный объем налоговых и неналоговых доходов бюджета на душу населения2022 тыс.руб.</vt:lpstr>
      <vt:lpstr>Перечень налоговых льгот (установленных НПА муниципального образования, дополнительно к льготам, установленным ст.395 и ст.407 НК РФ) </vt:lpstr>
      <vt:lpstr>Налоговые ставки земельного налога (от кадастровой стоимости земельных участков) </vt:lpstr>
      <vt:lpstr>Налоговые ставки налога на имущество физических лиц (от кадастровой стоимости имущества) </vt:lpstr>
      <vt:lpstr>Предоставление налоговых льгот физическим лицам на территории городского округа Котельники Московской области  (выпадающие доходы)тыс. руб.</vt:lpstr>
      <vt:lpstr>Структура расходов бюджета</vt:lpstr>
      <vt:lpstr>Расходы бюджета в разрезе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Планируемые результаты реализации муниципальных программ</vt:lpstr>
      <vt:lpstr>PowerPoint Presentation</vt:lpstr>
      <vt:lpstr>Федеральные проекты реализуемые на территории города Котельники</vt:lpstr>
      <vt:lpstr>Другие общественно значимые проекты, реализуемые на территории города</vt:lpstr>
      <vt:lpstr>Контактная информация</vt:lpstr>
    </vt:vector>
  </TitlesOfParts>
  <LinksUpToDate>0</LinksUpToDate>
  <SharedDoc>0</SharedDoc>
  <HyperlinksChanged>0</HyperlinksChanged>
  <Application>Aspose.Slides for .NET</Application>
  <AppVersion>21.1200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2021-04-12T11:35:07.000</cp:lastPrinted>
  <dcterms:created xsi:type="dcterms:W3CDTF">2021-12-01T12:01:05Z</dcterms:created>
  <dcterms:modified xsi:type="dcterms:W3CDTF">2022-01-28T12:36:44Z</dcterms:modified>
</cp:coreProperties>
</file>